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handoutMasterIdLst>
    <p:handoutMasterId r:id="rId29"/>
  </p:handoutMasterIdLst>
  <p:sldIdLst>
    <p:sldId id="256" r:id="rId3"/>
    <p:sldId id="257" r:id="rId4"/>
    <p:sldId id="258" r:id="rId5"/>
    <p:sldId id="703" r:id="rId6"/>
    <p:sldId id="702" r:id="rId7"/>
    <p:sldId id="259" r:id="rId8"/>
    <p:sldId id="260" r:id="rId9"/>
    <p:sldId id="760" r:id="rId10"/>
    <p:sldId id="746" r:id="rId11"/>
    <p:sldId id="264" r:id="rId12"/>
    <p:sldId id="265" r:id="rId13"/>
    <p:sldId id="267" r:id="rId14"/>
    <p:sldId id="268" r:id="rId15"/>
    <p:sldId id="269" r:id="rId16"/>
    <p:sldId id="273" r:id="rId17"/>
    <p:sldId id="276" r:id="rId18"/>
    <p:sldId id="277" r:id="rId19"/>
    <p:sldId id="278" r:id="rId20"/>
    <p:sldId id="761" r:id="rId21"/>
    <p:sldId id="759" r:id="rId22"/>
    <p:sldId id="781" r:id="rId23"/>
    <p:sldId id="779" r:id="rId24"/>
    <p:sldId id="782" r:id="rId25"/>
    <p:sldId id="271" r:id="rId26"/>
    <p:sldId id="783" r:id="rId27"/>
  </p:sldIdLst>
  <p:sldSz cx="18288000" cy="10287000"/>
  <p:notesSz cx="6858000" cy="9144000"/>
  <p:embeddedFontLst>
    <p:embeddedFont>
      <p:font typeface="ＭＳ Ｐゴシック" panose="020B0600070205080204" pitchFamily="34" charset="-128"/>
      <p:regular r:id="rId30"/>
    </p:embeddedFont>
    <p:embeddedFont>
      <p:font typeface="Arial Black" panose="020B0A04020102020204" pitchFamily="34" charset="0"/>
      <p:bold r:id="rId31"/>
    </p:embeddedFont>
    <p:embeddedFont>
      <p:font typeface="Arial Rounded MT Bold" panose="020F0704030504030204" pitchFamily="34" charset="0"/>
      <p:regular r:id="rId32"/>
    </p:embeddedFont>
    <p:embeddedFont>
      <p:font typeface="Calibri" panose="020F0502020204030204" pitchFamily="34" charset="0"/>
      <p:regular r:id="rId33"/>
      <p:bold r:id="rId34"/>
      <p:italic r:id="rId35"/>
      <p:boldItalic r:id="rId36"/>
    </p:embeddedFont>
    <p:embeddedFont>
      <p:font typeface="Canva Sans Italics" panose="020B0604020202020204" charset="0"/>
      <p:regular r:id="rId37"/>
    </p:embeddedFont>
    <p:embeddedFont>
      <p:font typeface="Gill Sans" panose="020B0604020202020204" charset="0"/>
      <p:regular r:id="rId38"/>
      <p:bold r:id="rId39"/>
    </p:embeddedFont>
    <p:embeddedFont>
      <p:font typeface="Gill Sans MT" panose="020B0502020104020203" pitchFamily="34" charset="0"/>
      <p:regular r:id="rId40"/>
      <p:bold r:id="rId41"/>
      <p:italic r:id="rId42"/>
      <p:boldItalic r:id="rId43"/>
    </p:embeddedFont>
    <p:embeddedFont>
      <p:font typeface="Montserrat" panose="020B0604020202020204" charset="0"/>
      <p:regular r:id="rId44"/>
      <p:bold r:id="rId45"/>
      <p:italic r:id="rId46"/>
      <p:boldItalic r:id="rId47"/>
    </p:embeddedFont>
    <p:embeddedFont>
      <p:font typeface="Montserrat Bold" panose="020B0604020202020204" charset="0"/>
      <p:regular r:id="rId48"/>
    </p:embeddedFont>
    <p:embeddedFont>
      <p:font typeface="Montserrat Semi-Bold" panose="020B0604020202020204" charset="0"/>
      <p:regular r:id="rId49"/>
    </p:embeddedFont>
    <p:embeddedFont>
      <p:font typeface="Open Sans" panose="020B0604020202020204" charset="0"/>
      <p:regular r:id="rId50"/>
      <p:bold r:id="rId51"/>
      <p:italic r:id="rId52"/>
      <p:boldItalic r:id="rId53"/>
    </p:embeddedFont>
    <p:embeddedFont>
      <p:font typeface="Open Sans Bold" panose="020B0604020202020204" charset="0"/>
      <p:regular r:id="rId54"/>
      <p:bold r:id="rId55"/>
    </p:embeddedFont>
    <p:embeddedFont>
      <p:font typeface="Open Sans Light" panose="020B0604020202020204" charset="0"/>
      <p:regular r:id="rId56"/>
      <p:bold r:id="rId57"/>
      <p:italic r:id="rId58"/>
      <p:boldItalic r:id="rId59"/>
    </p:embeddedFont>
    <p:embeddedFont>
      <p:font typeface="Open Sans Medium" panose="020B0604020202020204" charset="0"/>
      <p:regular r:id="rId60"/>
    </p:embeddedFont>
    <p:embeddedFont>
      <p:font typeface="Open Sans Semi-Bold"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font" Target="fonts/font3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998727ea71ee13a0" providerId="LiveId" clId="{1677A486-21A2-484C-9BAF-A1FB9B86F307}"/>
    <pc:docChg chg="modSld">
      <pc:chgData name="" userId="998727ea71ee13a0" providerId="LiveId" clId="{1677A486-21A2-484C-9BAF-A1FB9B86F307}" dt="2025-11-06T18:36:54.623" v="79" actId="20577"/>
      <pc:docMkLst>
        <pc:docMk/>
      </pc:docMkLst>
      <pc:sldChg chg="modSp">
        <pc:chgData name="" userId="998727ea71ee13a0" providerId="LiveId" clId="{1677A486-21A2-484C-9BAF-A1FB9B86F307}" dt="2025-11-06T18:36:03.514" v="58" actId="20577"/>
        <pc:sldMkLst>
          <pc:docMk/>
          <pc:sldMk cId="668697047" sldId="759"/>
        </pc:sldMkLst>
        <pc:spChg chg="mod">
          <ac:chgData name="" userId="998727ea71ee13a0" providerId="LiveId" clId="{1677A486-21A2-484C-9BAF-A1FB9B86F307}" dt="2025-11-06T18:36:03.514" v="58" actId="20577"/>
          <ac:spMkLst>
            <pc:docMk/>
            <pc:sldMk cId="668697047" sldId="759"/>
            <ac:spMk id="2" creationId="{62F51C6E-7943-4C6B-91B3-B67FE0F0D935}"/>
          </ac:spMkLst>
        </pc:spChg>
      </pc:sldChg>
      <pc:sldChg chg="modSp">
        <pc:chgData name="" userId="998727ea71ee13a0" providerId="LiveId" clId="{1677A486-21A2-484C-9BAF-A1FB9B86F307}" dt="2025-11-06T18:36:54.623" v="79" actId="20577"/>
        <pc:sldMkLst>
          <pc:docMk/>
          <pc:sldMk cId="1120502167" sldId="781"/>
        </pc:sldMkLst>
        <pc:spChg chg="mod">
          <ac:chgData name="" userId="998727ea71ee13a0" providerId="LiveId" clId="{1677A486-21A2-484C-9BAF-A1FB9B86F307}" dt="2025-11-06T18:36:54.623" v="79" actId="20577"/>
          <ac:spMkLst>
            <pc:docMk/>
            <pc:sldMk cId="1120502167" sldId="781"/>
            <ac:spMk id="2" creationId="{A6878AD2-7EDE-9558-8749-FB483F95AE8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18515D-572B-990B-734C-2D6E3492AE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4F89F15B-1E21-1AF8-34CC-0E941A23B2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A0F67E-A48B-40CD-98FE-C6C2590281D7}" type="datetimeFigureOut">
              <a:rPr lang="en-ZA" smtClean="0"/>
              <a:t>2025/11/06</a:t>
            </a:fld>
            <a:endParaRPr lang="en-ZA"/>
          </a:p>
        </p:txBody>
      </p:sp>
      <p:sp>
        <p:nvSpPr>
          <p:cNvPr id="4" name="Footer Placeholder 3">
            <a:extLst>
              <a:ext uri="{FF2B5EF4-FFF2-40B4-BE49-F238E27FC236}">
                <a16:creationId xmlns:a16="http://schemas.microsoft.com/office/drawing/2014/main" id="{1DBC3382-8F6F-BA5F-B60B-75B88842F1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86678BC8-105B-C230-CF2B-16774DA6BA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380267-4EBD-4F07-9DDF-16DC26DA4D81}" type="slidenum">
              <a:rPr lang="en-ZA" smtClean="0"/>
              <a:t>‹#›</a:t>
            </a:fld>
            <a:endParaRPr lang="en-ZA"/>
          </a:p>
        </p:txBody>
      </p:sp>
    </p:spTree>
    <p:extLst>
      <p:ext uri="{BB962C8B-B14F-4D97-AF65-F5344CB8AC3E}">
        <p14:creationId xmlns:p14="http://schemas.microsoft.com/office/powerpoint/2010/main" val="305621602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1F515-C825-47E7-AE63-3741C015DB6E}" type="datetimeFigureOut">
              <a:rPr lang="en-ZA" smtClean="0"/>
              <a:t>2025/11/06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B7246-1CBD-4AC2-8352-B294B5211063}" type="slidenum">
              <a:rPr lang="en-ZA" smtClean="0"/>
              <a:t>‹#›</a:t>
            </a:fld>
            <a:endParaRPr lang="en-ZA"/>
          </a:p>
        </p:txBody>
      </p:sp>
    </p:spTree>
    <p:extLst>
      <p:ext uri="{BB962C8B-B14F-4D97-AF65-F5344CB8AC3E}">
        <p14:creationId xmlns:p14="http://schemas.microsoft.com/office/powerpoint/2010/main" val="82573978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strategy proposes 6 outcome-oriented goals: </a:t>
            </a:r>
            <a:endParaRPr lang="en-ZA"/>
          </a:p>
          <a:p>
            <a:endParaRPr lang="en-ZA"/>
          </a:p>
        </p:txBody>
      </p:sp>
      <p:sp>
        <p:nvSpPr>
          <p:cNvPr id="4" name="Slide Number Placeholder 3"/>
          <p:cNvSpPr>
            <a:spLocks noGrp="1"/>
          </p:cNvSpPr>
          <p:nvPr>
            <p:ph type="sldNum" sz="quarter" idx="10"/>
          </p:nvPr>
        </p:nvSpPr>
        <p:spPr/>
        <p:txBody>
          <a:bodyPr/>
          <a:lstStyle/>
          <a:p>
            <a:fld id="{A689E63E-D99C-684C-956D-99AA53CB031B}" type="slidenum">
              <a:rPr lang="en-GB" smtClean="0"/>
              <a:t>8</a:t>
            </a:fld>
            <a:endParaRPr lang="en-GB"/>
          </a:p>
        </p:txBody>
      </p:sp>
      <p:sp>
        <p:nvSpPr>
          <p:cNvPr id="5" name="Footer Placeholder 4">
            <a:extLst>
              <a:ext uri="{FF2B5EF4-FFF2-40B4-BE49-F238E27FC236}">
                <a16:creationId xmlns:a16="http://schemas.microsoft.com/office/drawing/2014/main" id="{AABC3AAD-6FAE-45A2-98B4-124F65630F0D}"/>
              </a:ext>
            </a:extLst>
          </p:cNvPr>
          <p:cNvSpPr>
            <a:spLocks noGrp="1"/>
          </p:cNvSpPr>
          <p:nvPr>
            <p:ph type="ftr" sz="quarter" idx="4"/>
          </p:nvPr>
        </p:nvSpPr>
        <p:spPr/>
        <p:txBody>
          <a:bodyPr/>
          <a:lstStyle/>
          <a:p>
            <a:endParaRPr lang="en-ZA"/>
          </a:p>
        </p:txBody>
      </p:sp>
      <p:sp>
        <p:nvSpPr>
          <p:cNvPr id="6" name="Header Placeholder 5">
            <a:extLst>
              <a:ext uri="{FF2B5EF4-FFF2-40B4-BE49-F238E27FC236}">
                <a16:creationId xmlns:a16="http://schemas.microsoft.com/office/drawing/2014/main" id="{6623F859-451A-908B-DEF1-D25D7D043DD8}"/>
              </a:ext>
            </a:extLst>
          </p:cNvPr>
          <p:cNvSpPr>
            <a:spLocks noGrp="1"/>
          </p:cNvSpPr>
          <p:nvPr>
            <p:ph type="hdr" sz="quarter"/>
          </p:nvPr>
        </p:nvSpPr>
        <p:spPr/>
        <p:txBody>
          <a:bodyPr/>
          <a:lstStyle/>
          <a:p>
            <a:endParaRPr lang="en-ZA"/>
          </a:p>
        </p:txBody>
      </p:sp>
    </p:spTree>
    <p:extLst>
      <p:ext uri="{BB962C8B-B14F-4D97-AF65-F5344CB8AC3E}">
        <p14:creationId xmlns:p14="http://schemas.microsoft.com/office/powerpoint/2010/main" val="294741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1925" y="511175"/>
            <a:ext cx="4537075" cy="25527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t>e.g. the Beneficiation Action Plan of the department of trade &amp; industry, the governing party’s State Intervention in the Minerals Sector report, the Industrial Action Policy Plan, New Growth Path and of late the National Development Plan etc.</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6FA21DDC-EA38-4C1E-9CF8-9A1EF67C368A}" type="slidenum">
              <a:rPr lang="en-US" smtClean="0">
                <a:solidFill>
                  <a:prstClr val="black"/>
                </a:solidFill>
              </a:rPr>
              <a:pPr>
                <a:defRPr/>
              </a:pPr>
              <a:t>9</a:t>
            </a:fld>
            <a:endParaRPr lang="en-US">
              <a:solidFill>
                <a:prstClr val="black"/>
              </a:solidFill>
            </a:endParaRPr>
          </a:p>
        </p:txBody>
      </p:sp>
      <p:sp>
        <p:nvSpPr>
          <p:cNvPr id="5" name="Footer Placeholder 4">
            <a:extLst>
              <a:ext uri="{FF2B5EF4-FFF2-40B4-BE49-F238E27FC236}">
                <a16:creationId xmlns:a16="http://schemas.microsoft.com/office/drawing/2014/main" id="{58BC490C-4E08-44D5-927A-5687A6641DD4}"/>
              </a:ext>
            </a:extLst>
          </p:cNvPr>
          <p:cNvSpPr>
            <a:spLocks noGrp="1"/>
          </p:cNvSpPr>
          <p:nvPr>
            <p:ph type="ftr" sz="quarter" idx="4"/>
          </p:nvPr>
        </p:nvSpPr>
        <p:spPr/>
        <p:txBody>
          <a:bodyPr/>
          <a:lstStyle/>
          <a:p>
            <a:endParaRPr lang="en-ZA"/>
          </a:p>
        </p:txBody>
      </p:sp>
      <p:sp>
        <p:nvSpPr>
          <p:cNvPr id="6" name="Header Placeholder 5">
            <a:extLst>
              <a:ext uri="{FF2B5EF4-FFF2-40B4-BE49-F238E27FC236}">
                <a16:creationId xmlns:a16="http://schemas.microsoft.com/office/drawing/2014/main" id="{F07DEB91-598C-A90F-0024-1A244DC1B73E}"/>
              </a:ext>
            </a:extLst>
          </p:cNvPr>
          <p:cNvSpPr>
            <a:spLocks noGrp="1"/>
          </p:cNvSpPr>
          <p:nvPr>
            <p:ph type="hdr" sz="quarter"/>
          </p:nvPr>
        </p:nvSpPr>
        <p:spPr/>
        <p:txBody>
          <a:bodyPr/>
          <a:lstStyle/>
          <a:p>
            <a:endParaRPr lang="en-Z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6ea3b6e48c_0_137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36ea3b6e48c_0_137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E03B0750-B13B-E179-8EAD-7CE8E707845B}"/>
              </a:ext>
            </a:extLst>
          </p:cNvPr>
          <p:cNvSpPr>
            <a:spLocks noGrp="1"/>
          </p:cNvSpPr>
          <p:nvPr>
            <p:ph type="ftr" sz="quarter" idx="4"/>
          </p:nvPr>
        </p:nvSpPr>
        <p:spPr/>
        <p:txBody>
          <a:bodyPr/>
          <a:lstStyle/>
          <a:p>
            <a:endParaRPr lang="en-ZA"/>
          </a:p>
        </p:txBody>
      </p:sp>
      <p:sp>
        <p:nvSpPr>
          <p:cNvPr id="3" name="Header Placeholder 2">
            <a:extLst>
              <a:ext uri="{FF2B5EF4-FFF2-40B4-BE49-F238E27FC236}">
                <a16:creationId xmlns:a16="http://schemas.microsoft.com/office/drawing/2014/main" id="{E45EE7CA-46AB-0B07-C617-164D7940AD49}"/>
              </a:ext>
            </a:extLst>
          </p:cNvPr>
          <p:cNvSpPr>
            <a:spLocks noGrp="1"/>
          </p:cNvSpPr>
          <p:nvPr>
            <p:ph type="hdr" sz="quarter"/>
          </p:nvPr>
        </p:nvSpPr>
        <p:spPr/>
        <p:txBody>
          <a:bodyPr/>
          <a:lstStyle/>
          <a:p>
            <a:endParaRPr lang="en-Z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6ea3b6e48c_0_137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36ea3b6e48c_0_137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EB779A89-6005-BEE3-998E-7B35F5B219EF}"/>
              </a:ext>
            </a:extLst>
          </p:cNvPr>
          <p:cNvSpPr>
            <a:spLocks noGrp="1"/>
          </p:cNvSpPr>
          <p:nvPr>
            <p:ph type="ftr" sz="quarter" idx="4"/>
          </p:nvPr>
        </p:nvSpPr>
        <p:spPr/>
        <p:txBody>
          <a:bodyPr/>
          <a:lstStyle/>
          <a:p>
            <a:endParaRPr lang="en-ZA"/>
          </a:p>
        </p:txBody>
      </p:sp>
      <p:sp>
        <p:nvSpPr>
          <p:cNvPr id="3" name="Header Placeholder 2">
            <a:extLst>
              <a:ext uri="{FF2B5EF4-FFF2-40B4-BE49-F238E27FC236}">
                <a16:creationId xmlns:a16="http://schemas.microsoft.com/office/drawing/2014/main" id="{63CEEB09-4ADD-2A90-4842-AE38149B3E90}"/>
              </a:ext>
            </a:extLst>
          </p:cNvPr>
          <p:cNvSpPr>
            <a:spLocks noGrp="1"/>
          </p:cNvSpPr>
          <p:nvPr>
            <p:ph type="hdr" sz="quarter"/>
          </p:nvPr>
        </p:nvSpPr>
        <p:spPr/>
        <p:txBody>
          <a:bodyPr/>
          <a:lstStyle/>
          <a:p>
            <a:endParaRPr lang="en-Z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6ea3b6e48c_0_137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g36ea3b6e48c_0_13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0871928B-E98F-AB45-F49A-5D57047AF8EE}"/>
              </a:ext>
            </a:extLst>
          </p:cNvPr>
          <p:cNvSpPr>
            <a:spLocks noGrp="1"/>
          </p:cNvSpPr>
          <p:nvPr>
            <p:ph type="ftr" sz="quarter" idx="4"/>
          </p:nvPr>
        </p:nvSpPr>
        <p:spPr/>
        <p:txBody>
          <a:bodyPr/>
          <a:lstStyle/>
          <a:p>
            <a:endParaRPr lang="en-ZA"/>
          </a:p>
        </p:txBody>
      </p:sp>
      <p:sp>
        <p:nvSpPr>
          <p:cNvPr id="3" name="Header Placeholder 2">
            <a:extLst>
              <a:ext uri="{FF2B5EF4-FFF2-40B4-BE49-F238E27FC236}">
                <a16:creationId xmlns:a16="http://schemas.microsoft.com/office/drawing/2014/main" id="{7B40E48B-D426-92CB-E4A9-80D51A92C8D2}"/>
              </a:ext>
            </a:extLst>
          </p:cNvPr>
          <p:cNvSpPr>
            <a:spLocks noGrp="1"/>
          </p:cNvSpPr>
          <p:nvPr>
            <p:ph type="hdr" sz="quarter"/>
          </p:nvPr>
        </p:nvSpPr>
        <p:spPr/>
        <p:txBody>
          <a:bodyPr/>
          <a:lstStyle/>
          <a:p>
            <a:endParaRPr lang="en-Z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6ea3b6e48c_0_137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g36ea3b6e48c_0_13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Footer Placeholder 1">
            <a:extLst>
              <a:ext uri="{FF2B5EF4-FFF2-40B4-BE49-F238E27FC236}">
                <a16:creationId xmlns:a16="http://schemas.microsoft.com/office/drawing/2014/main" id="{05F4DFE3-CE8F-988F-B3B0-34DB06F6A989}"/>
              </a:ext>
            </a:extLst>
          </p:cNvPr>
          <p:cNvSpPr>
            <a:spLocks noGrp="1"/>
          </p:cNvSpPr>
          <p:nvPr>
            <p:ph type="ftr" sz="quarter" idx="4"/>
          </p:nvPr>
        </p:nvSpPr>
        <p:spPr/>
        <p:txBody>
          <a:bodyPr/>
          <a:lstStyle/>
          <a:p>
            <a:endParaRPr lang="en-ZA"/>
          </a:p>
        </p:txBody>
      </p:sp>
      <p:sp>
        <p:nvSpPr>
          <p:cNvPr id="3" name="Header Placeholder 2">
            <a:extLst>
              <a:ext uri="{FF2B5EF4-FFF2-40B4-BE49-F238E27FC236}">
                <a16:creationId xmlns:a16="http://schemas.microsoft.com/office/drawing/2014/main" id="{CA1BF2C0-260F-F31C-BDAF-549F67BFA25A}"/>
              </a:ext>
            </a:extLst>
          </p:cNvPr>
          <p:cNvSpPr>
            <a:spLocks noGrp="1"/>
          </p:cNvSpPr>
          <p:nvPr>
            <p:ph type="hdr" sz="quarter"/>
          </p:nvPr>
        </p:nvSpPr>
        <p:spPr/>
        <p:txBody>
          <a:bodyPr/>
          <a:lstStyle/>
          <a:p>
            <a:endParaRPr lang="en-Z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1925" y="511175"/>
            <a:ext cx="4537075" cy="2552700"/>
          </a:xfrm>
        </p:spPr>
      </p:sp>
      <p:sp>
        <p:nvSpPr>
          <p:cNvPr id="3" name="Notes Placeholder 2"/>
          <p:cNvSpPr>
            <a:spLocks noGrp="1"/>
          </p:cNvSpPr>
          <p:nvPr>
            <p:ph type="body" idx="1"/>
          </p:nvPr>
        </p:nvSpPr>
        <p:spPr/>
        <p:txBody>
          <a:bodyPr>
            <a:normAutofit/>
          </a:bodyPr>
          <a:lstStyle/>
          <a:p>
            <a:pPr defTabSz="946404"/>
            <a:r>
              <a:rPr lang="en-GB" dirty="0"/>
              <a:t>To achieve this vision, it will be the mission of the provincial government of KwaZulu-Natal, in collaboration with its social partners, to ensure that mineral beneficiation is well-integrated within the provincial economy and provincial developmental goals, specifically to</a:t>
            </a:r>
            <a:r>
              <a:rPr lang="en-GB" baseline="0" dirty="0"/>
              <a:t> ensure</a:t>
            </a:r>
            <a:r>
              <a:rPr lang="en-GB" dirty="0"/>
              <a:t>:</a:t>
            </a:r>
            <a:endParaRPr lang="en-ZA" dirty="0"/>
          </a:p>
          <a:p>
            <a:endParaRPr lang="en-ZA" dirty="0"/>
          </a:p>
          <a:p>
            <a:endParaRPr lang="en-US" dirty="0"/>
          </a:p>
        </p:txBody>
      </p:sp>
      <p:sp>
        <p:nvSpPr>
          <p:cNvPr id="4" name="Slide Number Placeholder 3"/>
          <p:cNvSpPr>
            <a:spLocks noGrp="1"/>
          </p:cNvSpPr>
          <p:nvPr>
            <p:ph type="sldNum" sz="quarter" idx="10"/>
          </p:nvPr>
        </p:nvSpPr>
        <p:spPr/>
        <p:txBody>
          <a:bodyPr/>
          <a:lstStyle/>
          <a:p>
            <a:fld id="{FBC5E153-EF9B-429B-ADB0-B85272FD47FF}" type="slidenum">
              <a:rPr lang="en-US" smtClean="0">
                <a:solidFill>
                  <a:prstClr val="black"/>
                </a:solidFill>
              </a:rPr>
              <a:pPr/>
              <a:t>20</a:t>
            </a:fld>
            <a:endParaRPr lang="en-US">
              <a:solidFill>
                <a:prstClr val="black"/>
              </a:solidFill>
            </a:endParaRPr>
          </a:p>
        </p:txBody>
      </p:sp>
      <p:sp>
        <p:nvSpPr>
          <p:cNvPr id="5" name="Footer Placeholder 4">
            <a:extLst>
              <a:ext uri="{FF2B5EF4-FFF2-40B4-BE49-F238E27FC236}">
                <a16:creationId xmlns:a16="http://schemas.microsoft.com/office/drawing/2014/main" id="{4D9388B1-0B85-4D8C-917E-E5E69BB68E66}"/>
              </a:ext>
            </a:extLst>
          </p:cNvPr>
          <p:cNvSpPr>
            <a:spLocks noGrp="1"/>
          </p:cNvSpPr>
          <p:nvPr>
            <p:ph type="ftr" sz="quarter" idx="4"/>
          </p:nvPr>
        </p:nvSpPr>
        <p:spPr/>
        <p:txBody>
          <a:bodyPr/>
          <a:lstStyle/>
          <a:p>
            <a:endParaRPr lang="en-ZA"/>
          </a:p>
        </p:txBody>
      </p:sp>
      <p:sp>
        <p:nvSpPr>
          <p:cNvPr id="6" name="Header Placeholder 5">
            <a:extLst>
              <a:ext uri="{FF2B5EF4-FFF2-40B4-BE49-F238E27FC236}">
                <a16:creationId xmlns:a16="http://schemas.microsoft.com/office/drawing/2014/main" id="{47D32626-37CD-5A49-7DC1-7F165AFCBF90}"/>
              </a:ext>
            </a:extLst>
          </p:cNvPr>
          <p:cNvSpPr>
            <a:spLocks noGrp="1"/>
          </p:cNvSpPr>
          <p:nvPr>
            <p:ph type="hdr" sz="quarter"/>
          </p:nvPr>
        </p:nvSpPr>
        <p:spPr/>
        <p:txBody>
          <a:bodyPr/>
          <a:lstStyle/>
          <a:p>
            <a:endParaRPr lang="en-Z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FB1C-5289-A02B-6703-36052EFBA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F240E-BEC1-3277-6F1B-607DC07761C3}"/>
              </a:ext>
            </a:extLst>
          </p:cNvPr>
          <p:cNvSpPr>
            <a:spLocks noGrp="1" noRot="1" noChangeAspect="1"/>
          </p:cNvSpPr>
          <p:nvPr>
            <p:ph type="sldImg"/>
          </p:nvPr>
        </p:nvSpPr>
        <p:spPr>
          <a:xfrm>
            <a:off x="2701925" y="511175"/>
            <a:ext cx="4537075" cy="2552700"/>
          </a:xfrm>
        </p:spPr>
      </p:sp>
      <p:sp>
        <p:nvSpPr>
          <p:cNvPr id="3" name="Notes Placeholder 2">
            <a:extLst>
              <a:ext uri="{FF2B5EF4-FFF2-40B4-BE49-F238E27FC236}">
                <a16:creationId xmlns:a16="http://schemas.microsoft.com/office/drawing/2014/main" id="{6CD52C8C-6225-30C2-14CD-BEFE04A90D50}"/>
              </a:ext>
            </a:extLst>
          </p:cNvPr>
          <p:cNvSpPr>
            <a:spLocks noGrp="1"/>
          </p:cNvSpPr>
          <p:nvPr>
            <p:ph type="body" idx="1"/>
          </p:nvPr>
        </p:nvSpPr>
        <p:spPr/>
        <p:txBody>
          <a:bodyPr>
            <a:normAutofit/>
          </a:bodyPr>
          <a:lstStyle/>
          <a:p>
            <a:pPr defTabSz="946404"/>
            <a:r>
              <a:rPr lang="en-GB" dirty="0"/>
              <a:t>To achieve this vision, it will be the mission of the provincial government of KwaZulu-Natal, in collaboration with its social partners, to ensure that mineral beneficiation is well-integrated within the provincial economy and provincial developmental goals, specifically to</a:t>
            </a:r>
            <a:r>
              <a:rPr lang="en-GB" baseline="0" dirty="0"/>
              <a:t> ensure</a:t>
            </a:r>
            <a:r>
              <a:rPr lang="en-GB" dirty="0"/>
              <a:t>:</a:t>
            </a:r>
            <a:endParaRPr lang="en-ZA" dirty="0"/>
          </a:p>
          <a:p>
            <a:endParaRPr lang="en-ZA" dirty="0"/>
          </a:p>
          <a:p>
            <a:endParaRPr lang="en-US" dirty="0"/>
          </a:p>
        </p:txBody>
      </p:sp>
      <p:sp>
        <p:nvSpPr>
          <p:cNvPr id="4" name="Slide Number Placeholder 3">
            <a:extLst>
              <a:ext uri="{FF2B5EF4-FFF2-40B4-BE49-F238E27FC236}">
                <a16:creationId xmlns:a16="http://schemas.microsoft.com/office/drawing/2014/main" id="{C615C6B9-6A48-9422-1573-A0FBDA4F88CF}"/>
              </a:ext>
            </a:extLst>
          </p:cNvPr>
          <p:cNvSpPr>
            <a:spLocks noGrp="1"/>
          </p:cNvSpPr>
          <p:nvPr>
            <p:ph type="sldNum" sz="quarter" idx="10"/>
          </p:nvPr>
        </p:nvSpPr>
        <p:spPr/>
        <p:txBody>
          <a:bodyPr/>
          <a:lstStyle/>
          <a:p>
            <a:fld id="{FBC5E153-EF9B-429B-ADB0-B85272FD47FF}" type="slidenum">
              <a:rPr lang="en-US" smtClean="0">
                <a:solidFill>
                  <a:prstClr val="black"/>
                </a:solidFill>
              </a:rPr>
              <a:pPr/>
              <a:t>21</a:t>
            </a:fld>
            <a:endParaRPr lang="en-US">
              <a:solidFill>
                <a:prstClr val="black"/>
              </a:solidFill>
            </a:endParaRPr>
          </a:p>
        </p:txBody>
      </p:sp>
      <p:sp>
        <p:nvSpPr>
          <p:cNvPr id="5" name="Footer Placeholder 4">
            <a:extLst>
              <a:ext uri="{FF2B5EF4-FFF2-40B4-BE49-F238E27FC236}">
                <a16:creationId xmlns:a16="http://schemas.microsoft.com/office/drawing/2014/main" id="{4422C2FC-4481-6121-4D71-2640562C977B}"/>
              </a:ext>
            </a:extLst>
          </p:cNvPr>
          <p:cNvSpPr>
            <a:spLocks noGrp="1"/>
          </p:cNvSpPr>
          <p:nvPr>
            <p:ph type="ftr" sz="quarter" idx="4"/>
          </p:nvPr>
        </p:nvSpPr>
        <p:spPr/>
        <p:txBody>
          <a:bodyPr/>
          <a:lstStyle/>
          <a:p>
            <a:endParaRPr lang="en-ZA"/>
          </a:p>
        </p:txBody>
      </p:sp>
      <p:sp>
        <p:nvSpPr>
          <p:cNvPr id="6" name="Header Placeholder 5">
            <a:extLst>
              <a:ext uri="{FF2B5EF4-FFF2-40B4-BE49-F238E27FC236}">
                <a16:creationId xmlns:a16="http://schemas.microsoft.com/office/drawing/2014/main" id="{1B2282D7-3A8D-3B1A-59B1-F5345FF94299}"/>
              </a:ext>
            </a:extLst>
          </p:cNvPr>
          <p:cNvSpPr>
            <a:spLocks noGrp="1"/>
          </p:cNvSpPr>
          <p:nvPr>
            <p:ph type="hdr" sz="quarter"/>
          </p:nvPr>
        </p:nvSpPr>
        <p:spPr/>
        <p:txBody>
          <a:bodyPr/>
          <a:lstStyle/>
          <a:p>
            <a:endParaRPr lang="en-ZA"/>
          </a:p>
        </p:txBody>
      </p:sp>
    </p:spTree>
    <p:extLst>
      <p:ext uri="{BB962C8B-B14F-4D97-AF65-F5344CB8AC3E}">
        <p14:creationId xmlns:p14="http://schemas.microsoft.com/office/powerpoint/2010/main" val="3977212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C8A4F4-4278-4F5E-9FD9-44FEF435F651}"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AD1AD-DF13-4979-97B5-EF3397E21526}"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F50E89-1DDD-4D5F-89A1-E007C153D464}"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6278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2497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1358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6196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5149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9934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1772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69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92676-4282-47B1-9A95-90F4EF4B7809}"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3592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7184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9569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age">
  <p:cSld name="Blank Pag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14132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Page With Title">
  <p:cSld name="1_Page With Title">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994886" y="867304"/>
            <a:ext cx="15773400" cy="1330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600"/>
              <a:buFont typeface="Montserrat"/>
              <a:buNone/>
              <a:defRPr sz="7200" b="0" i="0" u="none" strike="noStrike" cap="none">
                <a:solidFill>
                  <a:schemeClr val="dk1"/>
                </a:solidFill>
                <a:latin typeface="Montserrat"/>
                <a:ea typeface="Montserrat"/>
                <a:cs typeface="Montserrat"/>
                <a:sym typeface="Montserrat"/>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53" name="Google Shape;53;p14"/>
          <p:cNvSpPr txBox="1">
            <a:spLocks noGrp="1"/>
          </p:cNvSpPr>
          <p:nvPr>
            <p:ph type="subTitle" idx="1"/>
          </p:nvPr>
        </p:nvSpPr>
        <p:spPr>
          <a:xfrm>
            <a:off x="994888" y="1981042"/>
            <a:ext cx="7131000" cy="654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1pPr>
            <a:lvl2pPr marR="0" lvl="1" algn="ctr">
              <a:lnSpc>
                <a:spcPct val="90000"/>
              </a:lnSpc>
              <a:spcBef>
                <a:spcPts val="2400"/>
              </a:spcBef>
              <a:spcAft>
                <a:spcPts val="0"/>
              </a:spcAft>
              <a:buClr>
                <a:schemeClr val="dk1"/>
              </a:buClr>
              <a:buSzPts val="1500"/>
              <a:buFont typeface="Arial"/>
              <a:buNone/>
              <a:defRPr sz="3000" b="0" i="0" u="none" strike="noStrike" cap="none">
                <a:solidFill>
                  <a:schemeClr val="dk1"/>
                </a:solidFill>
                <a:latin typeface="Open Sans Light"/>
                <a:ea typeface="Open Sans Light"/>
                <a:cs typeface="Open Sans Light"/>
                <a:sym typeface="Open Sans Light"/>
              </a:defRPr>
            </a:lvl2pPr>
            <a:lvl3pPr marR="0" lvl="2" algn="ctr">
              <a:lnSpc>
                <a:spcPct val="90000"/>
              </a:lnSpc>
              <a:spcBef>
                <a:spcPts val="2400"/>
              </a:spcBef>
              <a:spcAft>
                <a:spcPts val="0"/>
              </a:spcAft>
              <a:buClr>
                <a:schemeClr val="dk1"/>
              </a:buClr>
              <a:buSzPts val="1400"/>
              <a:buFont typeface="Arial"/>
              <a:buNone/>
              <a:defRPr sz="2800" b="0" i="0" u="none" strike="noStrike" cap="none">
                <a:solidFill>
                  <a:schemeClr val="dk1"/>
                </a:solidFill>
                <a:latin typeface="Open Sans Light"/>
                <a:ea typeface="Open Sans Light"/>
                <a:cs typeface="Open Sans Light"/>
                <a:sym typeface="Open Sans Light"/>
              </a:defRPr>
            </a:lvl3pPr>
            <a:lvl4pPr marR="0" lvl="3"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4pPr>
            <a:lvl5pPr marR="0" lvl="4"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5pPr>
            <a:lvl6pPr marR="0" lvl="5"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6pPr>
            <a:lvl7pPr marR="0" lvl="6"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7pPr>
            <a:lvl8pPr marR="0" lvl="7"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8pPr>
            <a:lvl9pPr marR="0" lvl="8" algn="ctr">
              <a:lnSpc>
                <a:spcPct val="90000"/>
              </a:lnSpc>
              <a:spcBef>
                <a:spcPts val="2400"/>
              </a:spcBef>
              <a:spcAft>
                <a:spcPts val="240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4259849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bout Us with Image 61">
  <p:cSld name="About Us with Image 61">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980648" y="867304"/>
            <a:ext cx="15773400" cy="1330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600"/>
              <a:buFont typeface="Montserrat"/>
              <a:buNone/>
              <a:defRPr sz="7200" b="0" i="0" u="none" strike="noStrike" cap="none">
                <a:solidFill>
                  <a:schemeClr val="dk1"/>
                </a:solidFill>
                <a:latin typeface="Montserrat"/>
                <a:ea typeface="Montserrat"/>
                <a:cs typeface="Montserrat"/>
                <a:sym typeface="Montserrat"/>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56" name="Google Shape;56;p15"/>
          <p:cNvSpPr txBox="1">
            <a:spLocks noGrp="1"/>
          </p:cNvSpPr>
          <p:nvPr>
            <p:ph type="subTitle" idx="1"/>
          </p:nvPr>
        </p:nvSpPr>
        <p:spPr>
          <a:xfrm>
            <a:off x="8980648" y="1981042"/>
            <a:ext cx="7131000" cy="654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1pPr>
            <a:lvl2pPr marR="0" lvl="1" algn="ctr">
              <a:lnSpc>
                <a:spcPct val="90000"/>
              </a:lnSpc>
              <a:spcBef>
                <a:spcPts val="2400"/>
              </a:spcBef>
              <a:spcAft>
                <a:spcPts val="0"/>
              </a:spcAft>
              <a:buClr>
                <a:schemeClr val="dk1"/>
              </a:buClr>
              <a:buSzPts val="1500"/>
              <a:buFont typeface="Arial"/>
              <a:buNone/>
              <a:defRPr sz="3000" b="0" i="0" u="none" strike="noStrike" cap="none">
                <a:solidFill>
                  <a:schemeClr val="dk1"/>
                </a:solidFill>
                <a:latin typeface="Open Sans Light"/>
                <a:ea typeface="Open Sans Light"/>
                <a:cs typeface="Open Sans Light"/>
                <a:sym typeface="Open Sans Light"/>
              </a:defRPr>
            </a:lvl2pPr>
            <a:lvl3pPr marR="0" lvl="2" algn="ctr">
              <a:lnSpc>
                <a:spcPct val="90000"/>
              </a:lnSpc>
              <a:spcBef>
                <a:spcPts val="2400"/>
              </a:spcBef>
              <a:spcAft>
                <a:spcPts val="0"/>
              </a:spcAft>
              <a:buClr>
                <a:schemeClr val="dk1"/>
              </a:buClr>
              <a:buSzPts val="1400"/>
              <a:buFont typeface="Arial"/>
              <a:buNone/>
              <a:defRPr sz="2800" b="0" i="0" u="none" strike="noStrike" cap="none">
                <a:solidFill>
                  <a:schemeClr val="dk1"/>
                </a:solidFill>
                <a:latin typeface="Open Sans Light"/>
                <a:ea typeface="Open Sans Light"/>
                <a:cs typeface="Open Sans Light"/>
                <a:sym typeface="Open Sans Light"/>
              </a:defRPr>
            </a:lvl3pPr>
            <a:lvl4pPr marR="0" lvl="3"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4pPr>
            <a:lvl5pPr marR="0" lvl="4"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5pPr>
            <a:lvl6pPr marR="0" lvl="5"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6pPr>
            <a:lvl7pPr marR="0" lvl="6"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7pPr>
            <a:lvl8pPr marR="0" lvl="7"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8pPr>
            <a:lvl9pPr marR="0" lvl="8" algn="ctr">
              <a:lnSpc>
                <a:spcPct val="90000"/>
              </a:lnSpc>
              <a:spcBef>
                <a:spcPts val="2400"/>
              </a:spcBef>
              <a:spcAft>
                <a:spcPts val="240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9pPr>
          </a:lstStyle>
          <a:p>
            <a:endParaRPr/>
          </a:p>
        </p:txBody>
      </p:sp>
      <p:sp>
        <p:nvSpPr>
          <p:cNvPr id="57" name="Google Shape;57;p15"/>
          <p:cNvSpPr>
            <a:spLocks noGrp="1"/>
          </p:cNvSpPr>
          <p:nvPr>
            <p:ph type="pic" idx="2"/>
          </p:nvPr>
        </p:nvSpPr>
        <p:spPr>
          <a:xfrm>
            <a:off x="0" y="0"/>
            <a:ext cx="7955400" cy="10287000"/>
          </a:xfrm>
          <a:prstGeom prst="rect">
            <a:avLst/>
          </a:prstGeom>
          <a:solidFill>
            <a:srgbClr val="DEDEDE"/>
          </a:solidFill>
          <a:ln>
            <a:noFill/>
          </a:ln>
        </p:spPr>
        <p:txBody>
          <a:bodyPr/>
          <a:lstStyle/>
          <a:p>
            <a:endParaRPr lang="en-ZA"/>
          </a:p>
        </p:txBody>
      </p:sp>
    </p:spTree>
    <p:extLst>
      <p:ext uri="{BB962C8B-B14F-4D97-AF65-F5344CB8AC3E}">
        <p14:creationId xmlns:p14="http://schemas.microsoft.com/office/powerpoint/2010/main" val="398188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meline with Image 9">
  <p:cSld name="Timeline with Image 9">
    <p:spTree>
      <p:nvGrpSpPr>
        <p:cNvPr id="1" name="Shape 58"/>
        <p:cNvGrpSpPr/>
        <p:nvPr/>
      </p:nvGrpSpPr>
      <p:grpSpPr>
        <a:xfrm>
          <a:off x="0" y="0"/>
          <a:ext cx="0" cy="0"/>
          <a:chOff x="0" y="0"/>
          <a:chExt cx="0" cy="0"/>
        </a:xfrm>
      </p:grpSpPr>
      <p:sp>
        <p:nvSpPr>
          <p:cNvPr id="59" name="Google Shape;59;p16"/>
          <p:cNvSpPr>
            <a:spLocks noGrp="1"/>
          </p:cNvSpPr>
          <p:nvPr>
            <p:ph type="pic" idx="2"/>
          </p:nvPr>
        </p:nvSpPr>
        <p:spPr>
          <a:xfrm>
            <a:off x="0" y="0"/>
            <a:ext cx="7955400" cy="10287000"/>
          </a:xfrm>
          <a:prstGeom prst="rect">
            <a:avLst/>
          </a:prstGeom>
          <a:solidFill>
            <a:srgbClr val="DEDEDE"/>
          </a:solidFill>
          <a:ln>
            <a:noFill/>
          </a:ln>
        </p:spPr>
        <p:txBody>
          <a:bodyPr/>
          <a:lstStyle/>
          <a:p>
            <a:endParaRPr lang="en-ZA"/>
          </a:p>
        </p:txBody>
      </p:sp>
    </p:spTree>
    <p:extLst>
      <p:ext uri="{BB962C8B-B14F-4D97-AF65-F5344CB8AC3E}">
        <p14:creationId xmlns:p14="http://schemas.microsoft.com/office/powerpoint/2010/main" val="3189916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roblem with Image">
  <p:cSld name="Problem with Image">
    <p:spTree>
      <p:nvGrpSpPr>
        <p:cNvPr id="1" name="Shape 60"/>
        <p:cNvGrpSpPr/>
        <p:nvPr/>
      </p:nvGrpSpPr>
      <p:grpSpPr>
        <a:xfrm>
          <a:off x="0" y="0"/>
          <a:ext cx="0" cy="0"/>
          <a:chOff x="0" y="0"/>
          <a:chExt cx="0" cy="0"/>
        </a:xfrm>
      </p:grpSpPr>
      <p:sp>
        <p:nvSpPr>
          <p:cNvPr id="61" name="Google Shape;61;p17"/>
          <p:cNvSpPr>
            <a:spLocks noGrp="1"/>
          </p:cNvSpPr>
          <p:nvPr>
            <p:ph type="pic" idx="2"/>
          </p:nvPr>
        </p:nvSpPr>
        <p:spPr>
          <a:xfrm>
            <a:off x="11358560" y="0"/>
            <a:ext cx="6929400" cy="10287000"/>
          </a:xfrm>
          <a:prstGeom prst="rect">
            <a:avLst/>
          </a:prstGeom>
          <a:solidFill>
            <a:srgbClr val="DEDEDE"/>
          </a:solidFill>
          <a:ln>
            <a:noFill/>
          </a:ln>
        </p:spPr>
        <p:txBody>
          <a:bodyPr/>
          <a:lstStyle/>
          <a:p>
            <a:endParaRPr lang="en-ZA"/>
          </a:p>
        </p:txBody>
      </p:sp>
      <p:sp>
        <p:nvSpPr>
          <p:cNvPr id="62" name="Google Shape;62;p17"/>
          <p:cNvSpPr txBox="1">
            <a:spLocks noGrp="1"/>
          </p:cNvSpPr>
          <p:nvPr>
            <p:ph type="title"/>
          </p:nvPr>
        </p:nvSpPr>
        <p:spPr>
          <a:xfrm>
            <a:off x="1010128" y="867304"/>
            <a:ext cx="15773400" cy="1330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600"/>
              <a:buFont typeface="Montserrat"/>
              <a:buNone/>
              <a:defRPr sz="7200" b="0" i="0" u="none" strike="noStrike" cap="none">
                <a:solidFill>
                  <a:schemeClr val="dk1"/>
                </a:solidFill>
                <a:latin typeface="Montserrat"/>
                <a:ea typeface="Montserrat"/>
                <a:cs typeface="Montserrat"/>
                <a:sym typeface="Montserrat"/>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63" name="Google Shape;63;p17"/>
          <p:cNvSpPr txBox="1">
            <a:spLocks noGrp="1"/>
          </p:cNvSpPr>
          <p:nvPr>
            <p:ph type="subTitle" idx="1"/>
          </p:nvPr>
        </p:nvSpPr>
        <p:spPr>
          <a:xfrm>
            <a:off x="1010128" y="1981042"/>
            <a:ext cx="7131000" cy="654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1pPr>
            <a:lvl2pPr marR="0" lvl="1" algn="ctr">
              <a:lnSpc>
                <a:spcPct val="90000"/>
              </a:lnSpc>
              <a:spcBef>
                <a:spcPts val="2400"/>
              </a:spcBef>
              <a:spcAft>
                <a:spcPts val="0"/>
              </a:spcAft>
              <a:buClr>
                <a:schemeClr val="dk1"/>
              </a:buClr>
              <a:buSzPts val="1500"/>
              <a:buFont typeface="Arial"/>
              <a:buNone/>
              <a:defRPr sz="3000" b="0" i="0" u="none" strike="noStrike" cap="none">
                <a:solidFill>
                  <a:schemeClr val="dk1"/>
                </a:solidFill>
                <a:latin typeface="Open Sans Light"/>
                <a:ea typeface="Open Sans Light"/>
                <a:cs typeface="Open Sans Light"/>
                <a:sym typeface="Open Sans Light"/>
              </a:defRPr>
            </a:lvl2pPr>
            <a:lvl3pPr marR="0" lvl="2" algn="ctr">
              <a:lnSpc>
                <a:spcPct val="90000"/>
              </a:lnSpc>
              <a:spcBef>
                <a:spcPts val="2400"/>
              </a:spcBef>
              <a:spcAft>
                <a:spcPts val="0"/>
              </a:spcAft>
              <a:buClr>
                <a:schemeClr val="dk1"/>
              </a:buClr>
              <a:buSzPts val="1400"/>
              <a:buFont typeface="Arial"/>
              <a:buNone/>
              <a:defRPr sz="2800" b="0" i="0" u="none" strike="noStrike" cap="none">
                <a:solidFill>
                  <a:schemeClr val="dk1"/>
                </a:solidFill>
                <a:latin typeface="Open Sans Light"/>
                <a:ea typeface="Open Sans Light"/>
                <a:cs typeface="Open Sans Light"/>
                <a:sym typeface="Open Sans Light"/>
              </a:defRPr>
            </a:lvl3pPr>
            <a:lvl4pPr marR="0" lvl="3"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4pPr>
            <a:lvl5pPr marR="0" lvl="4"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5pPr>
            <a:lvl6pPr marR="0" lvl="5"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6pPr>
            <a:lvl7pPr marR="0" lvl="6"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7pPr>
            <a:lvl8pPr marR="0" lvl="7"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8pPr>
            <a:lvl9pPr marR="0" lvl="8" algn="ctr">
              <a:lnSpc>
                <a:spcPct val="90000"/>
              </a:lnSpc>
              <a:spcBef>
                <a:spcPts val="2400"/>
              </a:spcBef>
              <a:spcAft>
                <a:spcPts val="240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3801544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meline with Image 7">
  <p:cSld name="Timeline with Image 7">
    <p:spTree>
      <p:nvGrpSpPr>
        <p:cNvPr id="1" name="Shape 64"/>
        <p:cNvGrpSpPr/>
        <p:nvPr/>
      </p:nvGrpSpPr>
      <p:grpSpPr>
        <a:xfrm>
          <a:off x="0" y="0"/>
          <a:ext cx="0" cy="0"/>
          <a:chOff x="0" y="0"/>
          <a:chExt cx="0" cy="0"/>
        </a:xfrm>
      </p:grpSpPr>
      <p:sp>
        <p:nvSpPr>
          <p:cNvPr id="65" name="Google Shape;65;p18"/>
          <p:cNvSpPr>
            <a:spLocks noGrp="1"/>
          </p:cNvSpPr>
          <p:nvPr>
            <p:ph type="pic" idx="2"/>
          </p:nvPr>
        </p:nvSpPr>
        <p:spPr>
          <a:xfrm>
            <a:off x="1163998" y="3817144"/>
            <a:ext cx="5115600" cy="3185400"/>
          </a:xfrm>
          <a:prstGeom prst="rect">
            <a:avLst/>
          </a:prstGeom>
          <a:solidFill>
            <a:srgbClr val="DEDEDE"/>
          </a:solidFill>
          <a:ln>
            <a:noFill/>
          </a:ln>
        </p:spPr>
      </p:sp>
      <p:sp>
        <p:nvSpPr>
          <p:cNvPr id="66" name="Google Shape;66;p18"/>
          <p:cNvSpPr>
            <a:spLocks noGrp="1"/>
          </p:cNvSpPr>
          <p:nvPr>
            <p:ph type="pic" idx="3"/>
          </p:nvPr>
        </p:nvSpPr>
        <p:spPr>
          <a:xfrm>
            <a:off x="6538384" y="3817144"/>
            <a:ext cx="5115600" cy="3185400"/>
          </a:xfrm>
          <a:prstGeom prst="rect">
            <a:avLst/>
          </a:prstGeom>
          <a:solidFill>
            <a:srgbClr val="DEDEDE"/>
          </a:solidFill>
          <a:ln>
            <a:noFill/>
          </a:ln>
        </p:spPr>
      </p:sp>
      <p:sp>
        <p:nvSpPr>
          <p:cNvPr id="67" name="Google Shape;67;p18"/>
          <p:cNvSpPr>
            <a:spLocks noGrp="1"/>
          </p:cNvSpPr>
          <p:nvPr>
            <p:ph type="pic" idx="4"/>
          </p:nvPr>
        </p:nvSpPr>
        <p:spPr>
          <a:xfrm>
            <a:off x="11912772" y="3817144"/>
            <a:ext cx="5115600" cy="3185400"/>
          </a:xfrm>
          <a:prstGeom prst="rect">
            <a:avLst/>
          </a:prstGeom>
          <a:solidFill>
            <a:srgbClr val="DEDEDE"/>
          </a:solidFill>
          <a:ln>
            <a:noFill/>
          </a:ln>
        </p:spPr>
      </p:sp>
      <p:sp>
        <p:nvSpPr>
          <p:cNvPr id="68" name="Google Shape;68;p18"/>
          <p:cNvSpPr txBox="1">
            <a:spLocks noGrp="1"/>
          </p:cNvSpPr>
          <p:nvPr>
            <p:ph type="title"/>
          </p:nvPr>
        </p:nvSpPr>
        <p:spPr>
          <a:xfrm>
            <a:off x="1010128" y="867304"/>
            <a:ext cx="15773400" cy="1330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600"/>
              <a:buFont typeface="Montserrat"/>
              <a:buNone/>
              <a:defRPr sz="7200" b="0" i="0" u="none" strike="noStrike" cap="none">
                <a:solidFill>
                  <a:schemeClr val="dk1"/>
                </a:solidFill>
                <a:latin typeface="Montserrat"/>
                <a:ea typeface="Montserrat"/>
                <a:cs typeface="Montserrat"/>
                <a:sym typeface="Montserrat"/>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69" name="Google Shape;69;p18"/>
          <p:cNvSpPr txBox="1">
            <a:spLocks noGrp="1"/>
          </p:cNvSpPr>
          <p:nvPr>
            <p:ph type="subTitle" idx="1"/>
          </p:nvPr>
        </p:nvSpPr>
        <p:spPr>
          <a:xfrm>
            <a:off x="1010128" y="1981042"/>
            <a:ext cx="7131000" cy="654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1pPr>
            <a:lvl2pPr marR="0" lvl="1" algn="ctr">
              <a:lnSpc>
                <a:spcPct val="90000"/>
              </a:lnSpc>
              <a:spcBef>
                <a:spcPts val="2400"/>
              </a:spcBef>
              <a:spcAft>
                <a:spcPts val="0"/>
              </a:spcAft>
              <a:buClr>
                <a:schemeClr val="dk1"/>
              </a:buClr>
              <a:buSzPts val="1500"/>
              <a:buFont typeface="Arial"/>
              <a:buNone/>
              <a:defRPr sz="3000" b="0" i="0" u="none" strike="noStrike" cap="none">
                <a:solidFill>
                  <a:schemeClr val="dk1"/>
                </a:solidFill>
                <a:latin typeface="Open Sans Light"/>
                <a:ea typeface="Open Sans Light"/>
                <a:cs typeface="Open Sans Light"/>
                <a:sym typeface="Open Sans Light"/>
              </a:defRPr>
            </a:lvl2pPr>
            <a:lvl3pPr marR="0" lvl="2" algn="ctr">
              <a:lnSpc>
                <a:spcPct val="90000"/>
              </a:lnSpc>
              <a:spcBef>
                <a:spcPts val="2400"/>
              </a:spcBef>
              <a:spcAft>
                <a:spcPts val="0"/>
              </a:spcAft>
              <a:buClr>
                <a:schemeClr val="dk1"/>
              </a:buClr>
              <a:buSzPts val="1400"/>
              <a:buFont typeface="Arial"/>
              <a:buNone/>
              <a:defRPr sz="2800" b="0" i="0" u="none" strike="noStrike" cap="none">
                <a:solidFill>
                  <a:schemeClr val="dk1"/>
                </a:solidFill>
                <a:latin typeface="Open Sans Light"/>
                <a:ea typeface="Open Sans Light"/>
                <a:cs typeface="Open Sans Light"/>
                <a:sym typeface="Open Sans Light"/>
              </a:defRPr>
            </a:lvl3pPr>
            <a:lvl4pPr marR="0" lvl="3"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4pPr>
            <a:lvl5pPr marR="0" lvl="4"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5pPr>
            <a:lvl6pPr marR="0" lvl="5"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6pPr>
            <a:lvl7pPr marR="0" lvl="6"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7pPr>
            <a:lvl8pPr marR="0" lvl="7"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8pPr>
            <a:lvl9pPr marR="0" lvl="8" algn="ctr">
              <a:lnSpc>
                <a:spcPct val="90000"/>
              </a:lnSpc>
              <a:spcBef>
                <a:spcPts val="2400"/>
              </a:spcBef>
              <a:spcAft>
                <a:spcPts val="240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18782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age With Title">
  <p:cSld name="Page With Title">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994886" y="867304"/>
            <a:ext cx="15773400" cy="1330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600"/>
              <a:buFont typeface="Montserrat"/>
              <a:buNone/>
              <a:defRPr sz="7200" b="0" i="0" u="none" strike="noStrike" cap="none">
                <a:solidFill>
                  <a:schemeClr val="dk1"/>
                </a:solidFill>
                <a:latin typeface="Montserrat"/>
                <a:ea typeface="Montserrat"/>
                <a:cs typeface="Montserrat"/>
                <a:sym typeface="Montserrat"/>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2" name="Google Shape;72;p19"/>
          <p:cNvSpPr txBox="1">
            <a:spLocks noGrp="1"/>
          </p:cNvSpPr>
          <p:nvPr>
            <p:ph type="subTitle" idx="1"/>
          </p:nvPr>
        </p:nvSpPr>
        <p:spPr>
          <a:xfrm>
            <a:off x="994888" y="1981042"/>
            <a:ext cx="7131000" cy="654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1pPr>
            <a:lvl2pPr marR="0" lvl="1" algn="ctr">
              <a:lnSpc>
                <a:spcPct val="90000"/>
              </a:lnSpc>
              <a:spcBef>
                <a:spcPts val="2400"/>
              </a:spcBef>
              <a:spcAft>
                <a:spcPts val="0"/>
              </a:spcAft>
              <a:buClr>
                <a:schemeClr val="dk1"/>
              </a:buClr>
              <a:buSzPts val="1500"/>
              <a:buFont typeface="Arial"/>
              <a:buNone/>
              <a:defRPr sz="3000" b="0" i="0" u="none" strike="noStrike" cap="none">
                <a:solidFill>
                  <a:schemeClr val="dk1"/>
                </a:solidFill>
                <a:latin typeface="Open Sans Light"/>
                <a:ea typeface="Open Sans Light"/>
                <a:cs typeface="Open Sans Light"/>
                <a:sym typeface="Open Sans Light"/>
              </a:defRPr>
            </a:lvl2pPr>
            <a:lvl3pPr marR="0" lvl="2" algn="ctr">
              <a:lnSpc>
                <a:spcPct val="90000"/>
              </a:lnSpc>
              <a:spcBef>
                <a:spcPts val="2400"/>
              </a:spcBef>
              <a:spcAft>
                <a:spcPts val="0"/>
              </a:spcAft>
              <a:buClr>
                <a:schemeClr val="dk1"/>
              </a:buClr>
              <a:buSzPts val="1400"/>
              <a:buFont typeface="Arial"/>
              <a:buNone/>
              <a:defRPr sz="2800" b="0" i="0" u="none" strike="noStrike" cap="none">
                <a:solidFill>
                  <a:schemeClr val="dk1"/>
                </a:solidFill>
                <a:latin typeface="Open Sans Light"/>
                <a:ea typeface="Open Sans Light"/>
                <a:cs typeface="Open Sans Light"/>
                <a:sym typeface="Open Sans Light"/>
              </a:defRPr>
            </a:lvl3pPr>
            <a:lvl4pPr marR="0" lvl="3"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4pPr>
            <a:lvl5pPr marR="0" lvl="4"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5pPr>
            <a:lvl6pPr marR="0" lvl="5"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6pPr>
            <a:lvl7pPr marR="0" lvl="6"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7pPr>
            <a:lvl8pPr marR="0" lvl="7" algn="ctr">
              <a:lnSpc>
                <a:spcPct val="90000"/>
              </a:lnSpc>
              <a:spcBef>
                <a:spcPts val="2400"/>
              </a:spcBef>
              <a:spcAft>
                <a:spcPts val="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8pPr>
            <a:lvl9pPr marR="0" lvl="8" algn="ctr">
              <a:lnSpc>
                <a:spcPct val="90000"/>
              </a:lnSpc>
              <a:spcBef>
                <a:spcPts val="2400"/>
              </a:spcBef>
              <a:spcAft>
                <a:spcPts val="2400"/>
              </a:spcAft>
              <a:buClr>
                <a:schemeClr val="dk1"/>
              </a:buClr>
              <a:buSzPts val="1200"/>
              <a:buFont typeface="Arial"/>
              <a:buNone/>
              <a:defRPr sz="2400" b="0" i="0" u="none" strike="noStrike" cap="none">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409099627"/>
      </p:ext>
    </p:extLst>
  </p:cSld>
  <p:clrMapOvr>
    <a:masterClrMapping/>
  </p:clrMapOvr>
  <p:extLst>
    <p:ext uri="{DCECCB84-F9BA-43D5-87BE-67443E8EF086}">
      <p15:sldGuideLst xmlns:p15="http://schemas.microsoft.com/office/powerpoint/2012/main">
        <p15:guide id="1"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BC8B11-6911-4135-B9A9-2D1FDC14F978}" type="datetime1">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ffice with Image 4">
  <p:cSld name="Office with Image 4">
    <p:spTree>
      <p:nvGrpSpPr>
        <p:cNvPr id="1" name="Shape 73"/>
        <p:cNvGrpSpPr/>
        <p:nvPr/>
      </p:nvGrpSpPr>
      <p:grpSpPr>
        <a:xfrm>
          <a:off x="0" y="0"/>
          <a:ext cx="0" cy="0"/>
          <a:chOff x="0" y="0"/>
          <a:chExt cx="0" cy="0"/>
        </a:xfrm>
      </p:grpSpPr>
      <p:sp>
        <p:nvSpPr>
          <p:cNvPr id="74" name="Google Shape;74;p20"/>
          <p:cNvSpPr>
            <a:spLocks noGrp="1"/>
          </p:cNvSpPr>
          <p:nvPr>
            <p:ph type="pic" idx="2"/>
          </p:nvPr>
        </p:nvSpPr>
        <p:spPr>
          <a:xfrm>
            <a:off x="504002" y="552450"/>
            <a:ext cx="17280000" cy="5670000"/>
          </a:xfrm>
          <a:prstGeom prst="rect">
            <a:avLst/>
          </a:prstGeom>
          <a:solidFill>
            <a:srgbClr val="DEDEDE"/>
          </a:solidFill>
          <a:ln>
            <a:noFill/>
          </a:ln>
        </p:spPr>
      </p:sp>
    </p:spTree>
    <p:extLst>
      <p:ext uri="{BB962C8B-B14F-4D97-AF65-F5344CB8AC3E}">
        <p14:creationId xmlns:p14="http://schemas.microsoft.com/office/powerpoint/2010/main" val="299233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9492F9-AF0B-48B2-AE02-8CD0DDDAB02F}"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4ED0AE-9CA2-404D-805C-3AB92F2D1C16}" type="datetime1">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68CAC1-343C-4487-BD2A-857A55BCA5D4}" type="datetime1">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10552-067C-4B32-8AF4-E16DBAEB6F68}" type="datetime1">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2C5757-46FA-418D-BD75-B33F874612B2}"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04AF6-8A2B-4494-A4A7-57D25AA3587F}" type="datetime1">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2F52-1D08-4CDD-9E8B-7518FC42AD62}" type="datetime1">
              <a:rPr lang="en-US" smtClean="0"/>
              <a:t>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12224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hyperlink" Target="http://www.tourismtransformation.co.za/" TargetMode="External"/><Relationship Id="rId4" Type="http://schemas.openxmlformats.org/officeDocument/2006/relationships/image" Target="../media/image26.png"/><Relationship Id="rId9"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42350" y="5566715"/>
            <a:ext cx="5714999" cy="596900"/>
          </a:xfrm>
          <a:prstGeom prst="rect">
            <a:avLst/>
          </a:prstGeom>
        </p:spPr>
        <p:txBody>
          <a:bodyPr wrap="square" lIns="0" tIns="0" rIns="0" bIns="0" rtlCol="0" anchor="t">
            <a:spAutoFit/>
          </a:bodyPr>
          <a:lstStyle/>
          <a:p>
            <a:pPr algn="l">
              <a:lnSpc>
                <a:spcPts val="4900"/>
              </a:lnSpc>
              <a:spcBef>
                <a:spcPct val="0"/>
              </a:spcBef>
            </a:pPr>
            <a:r>
              <a:rPr lang="en-US" sz="3500" b="1" dirty="0">
                <a:solidFill>
                  <a:srgbClr val="097849"/>
                </a:solidFill>
                <a:latin typeface="Open Sans Bold"/>
                <a:ea typeface="Open Sans Bold"/>
                <a:cs typeface="Open Sans Bold"/>
                <a:sym typeface="Open Sans Bold"/>
              </a:rPr>
              <a:t>11 November 2025</a:t>
            </a:r>
          </a:p>
        </p:txBody>
      </p:sp>
      <p:sp>
        <p:nvSpPr>
          <p:cNvPr id="3" name="Freeform 3"/>
          <p:cNvSpPr/>
          <p:nvPr/>
        </p:nvSpPr>
        <p:spPr>
          <a:xfrm>
            <a:off x="1284725"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4" name="Freeform 4"/>
          <p:cNvSpPr/>
          <p:nvPr/>
        </p:nvSpPr>
        <p:spPr>
          <a:xfrm>
            <a:off x="2385874" y="1034008"/>
            <a:ext cx="3647418" cy="974855"/>
          </a:xfrm>
          <a:custGeom>
            <a:avLst/>
            <a:gdLst/>
            <a:ahLst/>
            <a:cxnLst/>
            <a:rect l="l" t="t" r="r" b="b"/>
            <a:pathLst>
              <a:path w="3647418" h="974855">
                <a:moveTo>
                  <a:pt x="0" y="0"/>
                </a:moveTo>
                <a:lnTo>
                  <a:pt x="3647418" y="0"/>
                </a:lnTo>
                <a:lnTo>
                  <a:pt x="3647418" y="974855"/>
                </a:lnTo>
                <a:lnTo>
                  <a:pt x="0" y="9748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grpSp>
        <p:nvGrpSpPr>
          <p:cNvPr id="5" name="Group 5"/>
          <p:cNvGrpSpPr/>
          <p:nvPr/>
        </p:nvGrpSpPr>
        <p:grpSpPr>
          <a:xfrm>
            <a:off x="0" y="0"/>
            <a:ext cx="406854" cy="10287000"/>
            <a:chOff x="0" y="0"/>
            <a:chExt cx="542471" cy="13716000"/>
          </a:xfrm>
        </p:grpSpPr>
        <p:sp>
          <p:nvSpPr>
            <p:cNvPr id="6" name="AutoShape 6"/>
            <p:cNvSpPr/>
            <p:nvPr/>
          </p:nvSpPr>
          <p:spPr>
            <a:xfrm>
              <a:off x="0" y="0"/>
              <a:ext cx="542471" cy="2747399"/>
            </a:xfrm>
            <a:prstGeom prst="rect">
              <a:avLst/>
            </a:prstGeom>
            <a:solidFill>
              <a:srgbClr val="097849"/>
            </a:solidFill>
          </p:spPr>
          <p:txBody>
            <a:bodyPr/>
            <a:lstStyle/>
            <a:p>
              <a:endParaRPr lang="en-ZA"/>
            </a:p>
          </p:txBody>
        </p:sp>
        <p:sp>
          <p:nvSpPr>
            <p:cNvPr id="7" name="AutoShape 7"/>
            <p:cNvSpPr/>
            <p:nvPr/>
          </p:nvSpPr>
          <p:spPr>
            <a:xfrm>
              <a:off x="0" y="2741593"/>
              <a:ext cx="542471" cy="2747399"/>
            </a:xfrm>
            <a:prstGeom prst="rect">
              <a:avLst/>
            </a:prstGeom>
            <a:solidFill>
              <a:srgbClr val="E33735"/>
            </a:solidFill>
          </p:spPr>
          <p:txBody>
            <a:bodyPr/>
            <a:lstStyle/>
            <a:p>
              <a:endParaRPr lang="en-ZA"/>
            </a:p>
          </p:txBody>
        </p:sp>
        <p:sp>
          <p:nvSpPr>
            <p:cNvPr id="8" name="AutoShape 8"/>
            <p:cNvSpPr/>
            <p:nvPr/>
          </p:nvSpPr>
          <p:spPr>
            <a:xfrm>
              <a:off x="0" y="5483187"/>
              <a:ext cx="542471" cy="2747399"/>
            </a:xfrm>
            <a:prstGeom prst="rect">
              <a:avLst/>
            </a:prstGeom>
            <a:solidFill>
              <a:srgbClr val="2A357E"/>
            </a:solidFill>
          </p:spPr>
          <p:txBody>
            <a:bodyPr/>
            <a:lstStyle/>
            <a:p>
              <a:endParaRPr lang="en-ZA"/>
            </a:p>
          </p:txBody>
        </p:sp>
        <p:sp>
          <p:nvSpPr>
            <p:cNvPr id="9" name="AutoShape 9"/>
            <p:cNvSpPr/>
            <p:nvPr/>
          </p:nvSpPr>
          <p:spPr>
            <a:xfrm>
              <a:off x="0" y="8224780"/>
              <a:ext cx="542471" cy="2747399"/>
            </a:xfrm>
            <a:prstGeom prst="rect">
              <a:avLst/>
            </a:prstGeom>
            <a:solidFill>
              <a:srgbClr val="FDB732"/>
            </a:solidFill>
          </p:spPr>
          <p:txBody>
            <a:bodyPr/>
            <a:lstStyle/>
            <a:p>
              <a:endParaRPr lang="en-ZA"/>
            </a:p>
          </p:txBody>
        </p:sp>
        <p:sp>
          <p:nvSpPr>
            <p:cNvPr id="10" name="AutoShape 10"/>
            <p:cNvSpPr/>
            <p:nvPr/>
          </p:nvSpPr>
          <p:spPr>
            <a:xfrm>
              <a:off x="0" y="10968601"/>
              <a:ext cx="542471" cy="2747399"/>
            </a:xfrm>
            <a:prstGeom prst="rect">
              <a:avLst/>
            </a:prstGeom>
            <a:solidFill>
              <a:srgbClr val="000000"/>
            </a:solidFill>
          </p:spPr>
          <p:txBody>
            <a:bodyPr/>
            <a:lstStyle/>
            <a:p>
              <a:endParaRPr lang="en-ZA"/>
            </a:p>
          </p:txBody>
        </p:sp>
      </p:grpSp>
      <p:sp>
        <p:nvSpPr>
          <p:cNvPr id="13" name="Freeform 13"/>
          <p:cNvSpPr/>
          <p:nvPr/>
        </p:nvSpPr>
        <p:spPr>
          <a:xfrm>
            <a:off x="15989585" y="1028700"/>
            <a:ext cx="1269715" cy="1101478"/>
          </a:xfrm>
          <a:custGeom>
            <a:avLst/>
            <a:gdLst/>
            <a:ahLst/>
            <a:cxnLst/>
            <a:rect l="l" t="t" r="r" b="b"/>
            <a:pathLst>
              <a:path w="1269715" h="1101478">
                <a:moveTo>
                  <a:pt x="0" y="0"/>
                </a:moveTo>
                <a:lnTo>
                  <a:pt x="1269715" y="0"/>
                </a:lnTo>
                <a:lnTo>
                  <a:pt x="1269715" y="1101478"/>
                </a:lnTo>
                <a:lnTo>
                  <a:pt x="0" y="1101478"/>
                </a:lnTo>
                <a:lnTo>
                  <a:pt x="0" y="0"/>
                </a:lnTo>
                <a:close/>
              </a:path>
            </a:pathLst>
          </a:custGeom>
          <a:blipFill>
            <a:blip r:embed="rId6"/>
            <a:stretch>
              <a:fillRect/>
            </a:stretch>
          </a:blipFill>
        </p:spPr>
        <p:txBody>
          <a:bodyPr/>
          <a:lstStyle/>
          <a:p>
            <a:endParaRPr lang="en-ZA"/>
          </a:p>
        </p:txBody>
      </p:sp>
      <p:sp>
        <p:nvSpPr>
          <p:cNvPr id="14" name="TextBox 14"/>
          <p:cNvSpPr txBox="1"/>
          <p:nvPr/>
        </p:nvSpPr>
        <p:spPr>
          <a:xfrm>
            <a:off x="3740685" y="2118582"/>
            <a:ext cx="10378016" cy="2876300"/>
          </a:xfrm>
          <a:prstGeom prst="rect">
            <a:avLst/>
          </a:prstGeom>
        </p:spPr>
        <p:txBody>
          <a:bodyPr lIns="0" tIns="0" rIns="0" bIns="0" rtlCol="0" anchor="t">
            <a:spAutoFit/>
          </a:bodyPr>
          <a:lstStyle/>
          <a:p>
            <a:pPr algn="ctr">
              <a:lnSpc>
                <a:spcPts val="11761"/>
              </a:lnSpc>
            </a:pPr>
            <a:r>
              <a:rPr lang="en-US" sz="7200" b="1" dirty="0">
                <a:solidFill>
                  <a:srgbClr val="000000"/>
                </a:solidFill>
                <a:latin typeface="Montserrat Bold"/>
                <a:ea typeface="Montserrat Bold"/>
                <a:cs typeface="Montserrat Bold"/>
                <a:sym typeface="Montserrat Bold"/>
              </a:rPr>
              <a:t>Portfolio Committee on Tourism </a:t>
            </a:r>
          </a:p>
        </p:txBody>
      </p:sp>
      <p:sp>
        <p:nvSpPr>
          <p:cNvPr id="15" name="TextBox 15"/>
          <p:cNvSpPr txBox="1"/>
          <p:nvPr/>
        </p:nvSpPr>
        <p:spPr>
          <a:xfrm>
            <a:off x="4724400" y="6735448"/>
            <a:ext cx="11581511" cy="596900"/>
          </a:xfrm>
          <a:prstGeom prst="rect">
            <a:avLst/>
          </a:prstGeom>
        </p:spPr>
        <p:txBody>
          <a:bodyPr lIns="0" tIns="0" rIns="0" bIns="0" rtlCol="0" anchor="t">
            <a:spAutoFit/>
          </a:bodyPr>
          <a:lstStyle/>
          <a:p>
            <a:pPr algn="l">
              <a:lnSpc>
                <a:spcPts val="4900"/>
              </a:lnSpc>
              <a:spcBef>
                <a:spcPct val="0"/>
              </a:spcBef>
            </a:pPr>
            <a:r>
              <a:rPr lang="en-US" sz="3500" dirty="0">
                <a:solidFill>
                  <a:srgbClr val="000000"/>
                </a:solidFill>
                <a:latin typeface="Open Sans"/>
                <a:ea typeface="Open Sans"/>
                <a:cs typeface="Open Sans"/>
                <a:sym typeface="Open Sans"/>
              </a:rPr>
              <a:t>Presented by </a:t>
            </a:r>
            <a:r>
              <a:rPr lang="en-US" sz="3500" b="1" dirty="0">
                <a:solidFill>
                  <a:srgbClr val="097849"/>
                </a:solidFill>
                <a:latin typeface="Open Sans Bold"/>
                <a:ea typeface="Open Sans Bold"/>
                <a:cs typeface="Open Sans Bold"/>
                <a:sym typeface="Open Sans Bold"/>
              </a:rPr>
              <a:t>Dr. Eddy Khosa</a:t>
            </a:r>
            <a:r>
              <a:rPr lang="en-US" sz="3500" dirty="0">
                <a:solidFill>
                  <a:srgbClr val="097849"/>
                </a:solidFill>
                <a:latin typeface="Open Sans"/>
                <a:ea typeface="Open Sans"/>
                <a:cs typeface="Open Sans"/>
                <a:sym typeface="Open Sans"/>
              </a:rPr>
              <a:t>, </a:t>
            </a:r>
            <a:r>
              <a:rPr lang="en-US" sz="3500" b="1" dirty="0">
                <a:solidFill>
                  <a:srgbClr val="097849"/>
                </a:solidFill>
                <a:latin typeface="Open Sans Bold"/>
                <a:ea typeface="Open Sans Bold"/>
                <a:cs typeface="Open Sans Bold"/>
                <a:sym typeface="Open Sans Bold"/>
              </a:rPr>
              <a:t>Chairperson</a:t>
            </a:r>
          </a:p>
        </p:txBody>
      </p:sp>
      <p:sp>
        <p:nvSpPr>
          <p:cNvPr id="18" name="Slide Number Placeholder 17">
            <a:extLst>
              <a:ext uri="{FF2B5EF4-FFF2-40B4-BE49-F238E27FC236}">
                <a16:creationId xmlns:a16="http://schemas.microsoft.com/office/drawing/2014/main" id="{680D89E3-7B51-BE24-ECED-2F0FF45E22C4}"/>
              </a:ext>
            </a:extLst>
          </p:cNvPr>
          <p:cNvSpPr>
            <a:spLocks noGrp="1"/>
          </p:cNvSpPr>
          <p:nvPr>
            <p:ph type="sldNum" sz="quarter" idx="12"/>
          </p:nvPr>
        </p:nvSpPr>
        <p:spPr>
          <a:xfrm>
            <a:off x="15989585" y="9791700"/>
            <a:ext cx="2133600" cy="365125"/>
          </a:xfrm>
        </p:spPr>
        <p:txBody>
          <a:bodyPr/>
          <a:lstStyle/>
          <a:p>
            <a:fld id="{B6F15528-21DE-4FAA-801E-634DDDAF4B2B}"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0" y="0"/>
            <a:ext cx="7682977" cy="10287000"/>
            <a:chOff x="0" y="0"/>
            <a:chExt cx="1190294" cy="1593725"/>
          </a:xfrm>
        </p:grpSpPr>
        <p:sp>
          <p:nvSpPr>
            <p:cNvPr id="4" name="Freeform 4"/>
            <p:cNvSpPr/>
            <p:nvPr/>
          </p:nvSpPr>
          <p:spPr>
            <a:xfrm>
              <a:off x="0" y="0"/>
              <a:ext cx="1190294" cy="1593725"/>
            </a:xfrm>
            <a:custGeom>
              <a:avLst/>
              <a:gdLst/>
              <a:ahLst/>
              <a:cxnLst/>
              <a:rect l="l" t="t" r="r" b="b"/>
              <a:pathLst>
                <a:path w="1190294" h="1593725">
                  <a:moveTo>
                    <a:pt x="0" y="0"/>
                  </a:moveTo>
                  <a:lnTo>
                    <a:pt x="1190294" y="0"/>
                  </a:lnTo>
                  <a:lnTo>
                    <a:pt x="1190294" y="1593725"/>
                  </a:lnTo>
                  <a:lnTo>
                    <a:pt x="0" y="1593725"/>
                  </a:lnTo>
                  <a:close/>
                </a:path>
              </a:pathLst>
            </a:custGeom>
            <a:blipFill>
              <a:blip r:embed="rId4"/>
              <a:stretch>
                <a:fillRect l="-85154" r="-17156"/>
              </a:stretch>
            </a:blipFill>
          </p:spPr>
          <p:txBody>
            <a:bodyPr/>
            <a:lstStyle/>
            <a:p>
              <a:endParaRPr lang="en-ZA"/>
            </a:p>
          </p:txBody>
        </p:sp>
      </p:grpSp>
      <p:grpSp>
        <p:nvGrpSpPr>
          <p:cNvPr id="5" name="Group 5"/>
          <p:cNvGrpSpPr/>
          <p:nvPr/>
        </p:nvGrpSpPr>
        <p:grpSpPr>
          <a:xfrm>
            <a:off x="0" y="0"/>
            <a:ext cx="406854" cy="10287000"/>
            <a:chOff x="0" y="0"/>
            <a:chExt cx="542471" cy="13716000"/>
          </a:xfrm>
        </p:grpSpPr>
        <p:sp>
          <p:nvSpPr>
            <p:cNvPr id="6" name="AutoShape 6"/>
            <p:cNvSpPr/>
            <p:nvPr/>
          </p:nvSpPr>
          <p:spPr>
            <a:xfrm>
              <a:off x="0" y="0"/>
              <a:ext cx="542471" cy="2747399"/>
            </a:xfrm>
            <a:prstGeom prst="rect">
              <a:avLst/>
            </a:prstGeom>
            <a:solidFill>
              <a:srgbClr val="097849"/>
            </a:solidFill>
          </p:spPr>
          <p:txBody>
            <a:bodyPr/>
            <a:lstStyle/>
            <a:p>
              <a:endParaRPr lang="en-ZA"/>
            </a:p>
          </p:txBody>
        </p:sp>
        <p:sp>
          <p:nvSpPr>
            <p:cNvPr id="7" name="AutoShape 7"/>
            <p:cNvSpPr/>
            <p:nvPr/>
          </p:nvSpPr>
          <p:spPr>
            <a:xfrm>
              <a:off x="0" y="2741593"/>
              <a:ext cx="542471" cy="2747399"/>
            </a:xfrm>
            <a:prstGeom prst="rect">
              <a:avLst/>
            </a:prstGeom>
            <a:solidFill>
              <a:srgbClr val="E33735"/>
            </a:solidFill>
          </p:spPr>
          <p:txBody>
            <a:bodyPr/>
            <a:lstStyle/>
            <a:p>
              <a:endParaRPr lang="en-ZA"/>
            </a:p>
          </p:txBody>
        </p:sp>
        <p:sp>
          <p:nvSpPr>
            <p:cNvPr id="8" name="AutoShape 8"/>
            <p:cNvSpPr/>
            <p:nvPr/>
          </p:nvSpPr>
          <p:spPr>
            <a:xfrm>
              <a:off x="0" y="5483187"/>
              <a:ext cx="542471" cy="2747399"/>
            </a:xfrm>
            <a:prstGeom prst="rect">
              <a:avLst/>
            </a:prstGeom>
            <a:solidFill>
              <a:srgbClr val="2A357E"/>
            </a:solidFill>
          </p:spPr>
          <p:txBody>
            <a:bodyPr/>
            <a:lstStyle/>
            <a:p>
              <a:endParaRPr lang="en-ZA"/>
            </a:p>
          </p:txBody>
        </p:sp>
        <p:sp>
          <p:nvSpPr>
            <p:cNvPr id="9" name="AutoShape 9"/>
            <p:cNvSpPr/>
            <p:nvPr/>
          </p:nvSpPr>
          <p:spPr>
            <a:xfrm>
              <a:off x="0" y="8224780"/>
              <a:ext cx="542471" cy="2747399"/>
            </a:xfrm>
            <a:prstGeom prst="rect">
              <a:avLst/>
            </a:prstGeom>
            <a:solidFill>
              <a:srgbClr val="FDB732"/>
            </a:solidFill>
          </p:spPr>
          <p:txBody>
            <a:bodyPr/>
            <a:lstStyle/>
            <a:p>
              <a:endParaRPr lang="en-ZA"/>
            </a:p>
          </p:txBody>
        </p:sp>
        <p:sp>
          <p:nvSpPr>
            <p:cNvPr id="10" name="AutoShape 10"/>
            <p:cNvSpPr/>
            <p:nvPr/>
          </p:nvSpPr>
          <p:spPr>
            <a:xfrm>
              <a:off x="0" y="10968601"/>
              <a:ext cx="542471" cy="2747399"/>
            </a:xfrm>
            <a:prstGeom prst="rect">
              <a:avLst/>
            </a:prstGeom>
            <a:solidFill>
              <a:srgbClr val="000000"/>
            </a:solidFill>
          </p:spPr>
          <p:txBody>
            <a:bodyPr/>
            <a:lstStyle/>
            <a:p>
              <a:endParaRPr lang="en-ZA"/>
            </a:p>
          </p:txBody>
        </p:sp>
      </p:grpSp>
      <p:sp>
        <p:nvSpPr>
          <p:cNvPr id="11" name="TextBox 11"/>
          <p:cNvSpPr txBox="1"/>
          <p:nvPr/>
        </p:nvSpPr>
        <p:spPr>
          <a:xfrm>
            <a:off x="8496300" y="3226787"/>
            <a:ext cx="8763000" cy="2613857"/>
          </a:xfrm>
          <a:prstGeom prst="rect">
            <a:avLst/>
          </a:prstGeom>
        </p:spPr>
        <p:txBody>
          <a:bodyPr lIns="0" tIns="0" rIns="0" bIns="0" rtlCol="0" anchor="t">
            <a:spAutoFit/>
          </a:bodyPr>
          <a:lstStyle/>
          <a:p>
            <a:pPr algn="l">
              <a:lnSpc>
                <a:spcPts val="10800"/>
              </a:lnSpc>
            </a:pPr>
            <a:r>
              <a:rPr lang="en-US" sz="6000" b="1" dirty="0">
                <a:solidFill>
                  <a:srgbClr val="000000"/>
                </a:solidFill>
                <a:latin typeface="Montserrat Bold"/>
                <a:ea typeface="Montserrat Bold"/>
                <a:cs typeface="Montserrat Bold"/>
                <a:sym typeface="Montserrat Bold"/>
              </a:rPr>
              <a:t>Foundation/</a:t>
            </a:r>
          </a:p>
          <a:p>
            <a:pPr algn="l">
              <a:lnSpc>
                <a:spcPts val="10800"/>
              </a:lnSpc>
            </a:pPr>
            <a:r>
              <a:rPr lang="en-US" sz="6000" b="1" dirty="0">
                <a:solidFill>
                  <a:srgbClr val="000000"/>
                </a:solidFill>
                <a:latin typeface="Montserrat Bold"/>
                <a:ea typeface="Montserrat Bold"/>
                <a:cs typeface="Montserrat Bold"/>
                <a:sym typeface="Montserrat Bold"/>
              </a:rPr>
              <a:t>Compliance</a:t>
            </a:r>
          </a:p>
        </p:txBody>
      </p:sp>
      <p:sp>
        <p:nvSpPr>
          <p:cNvPr id="16" name="Slide Number Placeholder 15">
            <a:extLst>
              <a:ext uri="{FF2B5EF4-FFF2-40B4-BE49-F238E27FC236}">
                <a16:creationId xmlns:a16="http://schemas.microsoft.com/office/drawing/2014/main" id="{A761469A-1FAC-159F-7CBB-36AD57457BA6}"/>
              </a:ext>
            </a:extLst>
          </p:cNvPr>
          <p:cNvSpPr>
            <a:spLocks noGrp="1"/>
          </p:cNvSpPr>
          <p:nvPr>
            <p:ph type="sldNum" sz="quarter" idx="12"/>
          </p:nvPr>
        </p:nvSpPr>
        <p:spPr>
          <a:xfrm>
            <a:off x="16002000" y="9791700"/>
            <a:ext cx="2133600" cy="365125"/>
          </a:xfrm>
        </p:spPr>
        <p:txBody>
          <a:bodyPr/>
          <a:lstStyle/>
          <a:p>
            <a:fld id="{B6F15528-21DE-4FAA-801E-634DDDAF4B2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0" y="0"/>
            <a:ext cx="406854" cy="10287000"/>
            <a:chOff x="0" y="0"/>
            <a:chExt cx="542471" cy="13716000"/>
          </a:xfrm>
        </p:grpSpPr>
        <p:sp>
          <p:nvSpPr>
            <p:cNvPr id="4" name="AutoShape 4"/>
            <p:cNvSpPr/>
            <p:nvPr/>
          </p:nvSpPr>
          <p:spPr>
            <a:xfrm>
              <a:off x="0" y="0"/>
              <a:ext cx="542471" cy="2747399"/>
            </a:xfrm>
            <a:prstGeom prst="rect">
              <a:avLst/>
            </a:prstGeom>
            <a:solidFill>
              <a:srgbClr val="097849"/>
            </a:solidFill>
          </p:spPr>
          <p:txBody>
            <a:bodyPr/>
            <a:lstStyle/>
            <a:p>
              <a:endParaRPr lang="en-ZA"/>
            </a:p>
          </p:txBody>
        </p:sp>
        <p:sp>
          <p:nvSpPr>
            <p:cNvPr id="5" name="AutoShape 5"/>
            <p:cNvSpPr/>
            <p:nvPr/>
          </p:nvSpPr>
          <p:spPr>
            <a:xfrm>
              <a:off x="0" y="2741593"/>
              <a:ext cx="542471" cy="2747399"/>
            </a:xfrm>
            <a:prstGeom prst="rect">
              <a:avLst/>
            </a:prstGeom>
            <a:solidFill>
              <a:srgbClr val="E33735"/>
            </a:solidFill>
          </p:spPr>
          <p:txBody>
            <a:bodyPr/>
            <a:lstStyle/>
            <a:p>
              <a:endParaRPr lang="en-ZA"/>
            </a:p>
          </p:txBody>
        </p:sp>
        <p:sp>
          <p:nvSpPr>
            <p:cNvPr id="6" name="AutoShape 6"/>
            <p:cNvSpPr/>
            <p:nvPr/>
          </p:nvSpPr>
          <p:spPr>
            <a:xfrm>
              <a:off x="0" y="5483187"/>
              <a:ext cx="542471" cy="2747399"/>
            </a:xfrm>
            <a:prstGeom prst="rect">
              <a:avLst/>
            </a:prstGeom>
            <a:solidFill>
              <a:srgbClr val="2A357E"/>
            </a:solidFill>
          </p:spPr>
          <p:txBody>
            <a:bodyPr/>
            <a:lstStyle/>
            <a:p>
              <a:endParaRPr lang="en-ZA"/>
            </a:p>
          </p:txBody>
        </p:sp>
        <p:sp>
          <p:nvSpPr>
            <p:cNvPr id="7" name="AutoShape 7"/>
            <p:cNvSpPr/>
            <p:nvPr/>
          </p:nvSpPr>
          <p:spPr>
            <a:xfrm>
              <a:off x="0" y="8224780"/>
              <a:ext cx="542471" cy="2747399"/>
            </a:xfrm>
            <a:prstGeom prst="rect">
              <a:avLst/>
            </a:prstGeom>
            <a:solidFill>
              <a:srgbClr val="FDB732"/>
            </a:solidFill>
          </p:spPr>
          <p:txBody>
            <a:bodyPr/>
            <a:lstStyle/>
            <a:p>
              <a:endParaRPr lang="en-ZA"/>
            </a:p>
          </p:txBody>
        </p:sp>
        <p:sp>
          <p:nvSpPr>
            <p:cNvPr id="8" name="AutoShape 8"/>
            <p:cNvSpPr/>
            <p:nvPr/>
          </p:nvSpPr>
          <p:spPr>
            <a:xfrm>
              <a:off x="0" y="10968601"/>
              <a:ext cx="542471" cy="2747399"/>
            </a:xfrm>
            <a:prstGeom prst="rect">
              <a:avLst/>
            </a:prstGeom>
            <a:solidFill>
              <a:srgbClr val="000000"/>
            </a:solidFill>
          </p:spPr>
          <p:txBody>
            <a:bodyPr/>
            <a:lstStyle/>
            <a:p>
              <a:endParaRPr lang="en-ZA"/>
            </a:p>
          </p:txBody>
        </p:sp>
      </p:grpSp>
      <p:grpSp>
        <p:nvGrpSpPr>
          <p:cNvPr id="9" name="Group 9"/>
          <p:cNvGrpSpPr/>
          <p:nvPr/>
        </p:nvGrpSpPr>
        <p:grpSpPr>
          <a:xfrm>
            <a:off x="1027210" y="3256336"/>
            <a:ext cx="5265816" cy="6080408"/>
            <a:chOff x="0" y="0"/>
            <a:chExt cx="7021088" cy="8107212"/>
          </a:xfrm>
        </p:grpSpPr>
        <p:grpSp>
          <p:nvGrpSpPr>
            <p:cNvPr id="10" name="Group 10"/>
            <p:cNvGrpSpPr/>
            <p:nvPr/>
          </p:nvGrpSpPr>
          <p:grpSpPr>
            <a:xfrm>
              <a:off x="1826" y="0"/>
              <a:ext cx="7019262" cy="8054038"/>
              <a:chOff x="0" y="0"/>
              <a:chExt cx="1509009" cy="1731466"/>
            </a:xfrm>
          </p:grpSpPr>
          <p:sp>
            <p:nvSpPr>
              <p:cNvPr id="11" name="Freeform 11"/>
              <p:cNvSpPr/>
              <p:nvPr/>
            </p:nvSpPr>
            <p:spPr>
              <a:xfrm>
                <a:off x="0" y="0"/>
                <a:ext cx="1509009" cy="1731466"/>
              </a:xfrm>
              <a:custGeom>
                <a:avLst/>
                <a:gdLst/>
                <a:ahLst/>
                <a:cxnLst/>
                <a:rect l="l" t="t" r="r" b="b"/>
                <a:pathLst>
                  <a:path w="1509009" h="1731466">
                    <a:moveTo>
                      <a:pt x="68913" y="0"/>
                    </a:moveTo>
                    <a:lnTo>
                      <a:pt x="1440096" y="0"/>
                    </a:lnTo>
                    <a:cubicBezTo>
                      <a:pt x="1478156" y="0"/>
                      <a:pt x="1509009" y="30853"/>
                      <a:pt x="1509009" y="68913"/>
                    </a:cubicBezTo>
                    <a:lnTo>
                      <a:pt x="1509009" y="1662553"/>
                    </a:lnTo>
                    <a:cubicBezTo>
                      <a:pt x="1509009" y="1700613"/>
                      <a:pt x="1478156" y="1731466"/>
                      <a:pt x="1440096" y="1731466"/>
                    </a:cubicBezTo>
                    <a:lnTo>
                      <a:pt x="68913" y="1731466"/>
                    </a:lnTo>
                    <a:cubicBezTo>
                      <a:pt x="30853" y="1731466"/>
                      <a:pt x="0" y="1700613"/>
                      <a:pt x="0" y="1662553"/>
                    </a:cubicBezTo>
                    <a:lnTo>
                      <a:pt x="0" y="68913"/>
                    </a:lnTo>
                    <a:cubicBezTo>
                      <a:pt x="0" y="30853"/>
                      <a:pt x="30853" y="0"/>
                      <a:pt x="68913" y="0"/>
                    </a:cubicBezTo>
                    <a:close/>
                  </a:path>
                </a:pathLst>
              </a:custGeom>
              <a:solidFill>
                <a:srgbClr val="F6F6F6"/>
              </a:solidFill>
            </p:spPr>
            <p:txBody>
              <a:bodyPr/>
              <a:lstStyle/>
              <a:p>
                <a:endParaRPr lang="en-ZA"/>
              </a:p>
            </p:txBody>
          </p:sp>
          <p:sp>
            <p:nvSpPr>
              <p:cNvPr id="12" name="TextBox 12"/>
              <p:cNvSpPr txBox="1"/>
              <p:nvPr/>
            </p:nvSpPr>
            <p:spPr>
              <a:xfrm>
                <a:off x="0" y="-38100"/>
                <a:ext cx="1509009" cy="1769566"/>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2108399" y="396928"/>
              <a:ext cx="2342563" cy="1915046"/>
            </a:xfrm>
            <a:custGeom>
              <a:avLst/>
              <a:gdLst/>
              <a:ahLst/>
              <a:cxnLst/>
              <a:rect l="l" t="t" r="r" b="b"/>
              <a:pathLst>
                <a:path w="2342563" h="1915046">
                  <a:moveTo>
                    <a:pt x="0" y="0"/>
                  </a:moveTo>
                  <a:lnTo>
                    <a:pt x="2342564" y="0"/>
                  </a:lnTo>
                  <a:lnTo>
                    <a:pt x="2342564" y="1915046"/>
                  </a:lnTo>
                  <a:lnTo>
                    <a:pt x="0" y="19150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
          <p:nvSpPr>
            <p:cNvPr id="14" name="TextBox 14"/>
            <p:cNvSpPr txBox="1"/>
            <p:nvPr/>
          </p:nvSpPr>
          <p:spPr>
            <a:xfrm>
              <a:off x="812432" y="2812399"/>
              <a:ext cx="5398050" cy="551490"/>
            </a:xfrm>
            <a:prstGeom prst="rect">
              <a:avLst/>
            </a:prstGeom>
          </p:spPr>
          <p:txBody>
            <a:bodyPr lIns="0" tIns="0" rIns="0" bIns="0" rtlCol="0" anchor="t">
              <a:spAutoFit/>
            </a:bodyPr>
            <a:lstStyle/>
            <a:p>
              <a:pPr algn="ctr">
                <a:lnSpc>
                  <a:spcPts val="3765"/>
                </a:lnSpc>
              </a:pPr>
              <a:r>
                <a:rPr lang="en-US" sz="2282" b="1">
                  <a:solidFill>
                    <a:srgbClr val="097849"/>
                  </a:solidFill>
                  <a:latin typeface="Open Sans Bold"/>
                  <a:ea typeface="Open Sans Bold"/>
                  <a:cs typeface="Open Sans Bold"/>
                  <a:sym typeface="Open Sans Bold"/>
                </a:rPr>
                <a:t>Institutional Establishment</a:t>
              </a:r>
            </a:p>
          </p:txBody>
        </p:sp>
        <p:sp>
          <p:nvSpPr>
            <p:cNvPr id="15" name="TextBox 15"/>
            <p:cNvSpPr txBox="1"/>
            <p:nvPr/>
          </p:nvSpPr>
          <p:spPr>
            <a:xfrm>
              <a:off x="0" y="3692070"/>
              <a:ext cx="6559363" cy="4415142"/>
            </a:xfrm>
            <a:prstGeom prst="rect">
              <a:avLst/>
            </a:prstGeom>
          </p:spPr>
          <p:txBody>
            <a:bodyPr lIns="0" tIns="0" rIns="0" bIns="0" rtlCol="0" anchor="t">
              <a:spAutoFit/>
            </a:bodyPr>
            <a:lstStyle/>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Registered as a Non-Profit Company (NPC) – Registration No: 2020/216206/08</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Fourteen Council members appointed.</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Four of the Council Members serve as Directors.</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Four of the Council Members serve as Sub-committee Chairs: ICT, Finance and funding, ESG and Skills Development.</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Term of Office three years- Council Constitution.</a:t>
              </a:r>
            </a:p>
            <a:p>
              <a:pPr algn="just">
                <a:lnSpc>
                  <a:spcPts val="2855"/>
                </a:lnSpc>
              </a:pPr>
              <a:endParaRPr lang="en-US" sz="1730" dirty="0">
                <a:solidFill>
                  <a:srgbClr val="000000"/>
                </a:solidFill>
                <a:latin typeface="Open Sans"/>
                <a:ea typeface="Open Sans"/>
                <a:cs typeface="Open Sans"/>
                <a:sym typeface="Open Sans"/>
              </a:endParaRPr>
            </a:p>
          </p:txBody>
        </p:sp>
      </p:grpSp>
      <p:grpSp>
        <p:nvGrpSpPr>
          <p:cNvPr id="16" name="Group 16"/>
          <p:cNvGrpSpPr/>
          <p:nvPr/>
        </p:nvGrpSpPr>
        <p:grpSpPr>
          <a:xfrm>
            <a:off x="6569178" y="3256336"/>
            <a:ext cx="5264447" cy="6040528"/>
            <a:chOff x="0" y="0"/>
            <a:chExt cx="1509009" cy="1731466"/>
          </a:xfrm>
        </p:grpSpPr>
        <p:sp>
          <p:nvSpPr>
            <p:cNvPr id="17" name="Freeform 17"/>
            <p:cNvSpPr/>
            <p:nvPr/>
          </p:nvSpPr>
          <p:spPr>
            <a:xfrm>
              <a:off x="0" y="0"/>
              <a:ext cx="1509009" cy="1731466"/>
            </a:xfrm>
            <a:custGeom>
              <a:avLst/>
              <a:gdLst/>
              <a:ahLst/>
              <a:cxnLst/>
              <a:rect l="l" t="t" r="r" b="b"/>
              <a:pathLst>
                <a:path w="1509009" h="1731466">
                  <a:moveTo>
                    <a:pt x="75001" y="0"/>
                  </a:moveTo>
                  <a:lnTo>
                    <a:pt x="1434008" y="0"/>
                  </a:lnTo>
                  <a:cubicBezTo>
                    <a:pt x="1453899" y="0"/>
                    <a:pt x="1472976" y="7902"/>
                    <a:pt x="1487042" y="21967"/>
                  </a:cubicBezTo>
                  <a:cubicBezTo>
                    <a:pt x="1501107" y="36033"/>
                    <a:pt x="1509009" y="55109"/>
                    <a:pt x="1509009" y="75001"/>
                  </a:cubicBezTo>
                  <a:lnTo>
                    <a:pt x="1509009" y="1656465"/>
                  </a:lnTo>
                  <a:cubicBezTo>
                    <a:pt x="1509009" y="1676357"/>
                    <a:pt x="1501107" y="1695434"/>
                    <a:pt x="1487042" y="1709499"/>
                  </a:cubicBezTo>
                  <a:cubicBezTo>
                    <a:pt x="1472976" y="1723564"/>
                    <a:pt x="1453899" y="1731466"/>
                    <a:pt x="1434008" y="1731466"/>
                  </a:cubicBezTo>
                  <a:lnTo>
                    <a:pt x="75001" y="1731466"/>
                  </a:lnTo>
                  <a:cubicBezTo>
                    <a:pt x="55109" y="1731466"/>
                    <a:pt x="36033" y="1723564"/>
                    <a:pt x="21967" y="1709499"/>
                  </a:cubicBezTo>
                  <a:cubicBezTo>
                    <a:pt x="7902" y="1695434"/>
                    <a:pt x="0" y="1676357"/>
                    <a:pt x="0" y="1656465"/>
                  </a:cubicBezTo>
                  <a:lnTo>
                    <a:pt x="0" y="75001"/>
                  </a:lnTo>
                  <a:cubicBezTo>
                    <a:pt x="0" y="55109"/>
                    <a:pt x="7902" y="36033"/>
                    <a:pt x="21967" y="21967"/>
                  </a:cubicBezTo>
                  <a:cubicBezTo>
                    <a:pt x="36033" y="7902"/>
                    <a:pt x="55109" y="0"/>
                    <a:pt x="75001" y="0"/>
                  </a:cubicBezTo>
                  <a:close/>
                </a:path>
              </a:pathLst>
            </a:custGeom>
            <a:solidFill>
              <a:srgbClr val="F6F6F6"/>
            </a:solidFill>
          </p:spPr>
          <p:txBody>
            <a:bodyPr/>
            <a:lstStyle/>
            <a:p>
              <a:endParaRPr lang="en-ZA"/>
            </a:p>
          </p:txBody>
        </p:sp>
        <p:sp>
          <p:nvSpPr>
            <p:cNvPr id="18" name="TextBox 18"/>
            <p:cNvSpPr txBox="1"/>
            <p:nvPr/>
          </p:nvSpPr>
          <p:spPr>
            <a:xfrm>
              <a:off x="0" y="-38100"/>
              <a:ext cx="1509009" cy="1769566"/>
            </a:xfrm>
            <a:prstGeom prst="rect">
              <a:avLst/>
            </a:prstGeom>
          </p:spPr>
          <p:txBody>
            <a:bodyPr lIns="46677" tIns="46677" rIns="46677" bIns="46677" rtlCol="0" anchor="ctr"/>
            <a:lstStyle/>
            <a:p>
              <a:pPr algn="ctr">
                <a:lnSpc>
                  <a:spcPts val="2659"/>
                </a:lnSpc>
                <a:spcBef>
                  <a:spcPct val="0"/>
                </a:spcBef>
              </a:pPr>
              <a:endParaRPr/>
            </a:p>
          </p:txBody>
        </p:sp>
      </p:grpSp>
      <p:sp>
        <p:nvSpPr>
          <p:cNvPr id="19" name="Freeform 19"/>
          <p:cNvSpPr/>
          <p:nvPr/>
        </p:nvSpPr>
        <p:spPr>
          <a:xfrm>
            <a:off x="8593309" y="3554033"/>
            <a:ext cx="1415669" cy="1538770"/>
          </a:xfrm>
          <a:custGeom>
            <a:avLst/>
            <a:gdLst/>
            <a:ahLst/>
            <a:cxnLst/>
            <a:rect l="l" t="t" r="r" b="b"/>
            <a:pathLst>
              <a:path w="1415669" h="1538770">
                <a:moveTo>
                  <a:pt x="0" y="0"/>
                </a:moveTo>
                <a:lnTo>
                  <a:pt x="1415668" y="0"/>
                </a:lnTo>
                <a:lnTo>
                  <a:pt x="1415668" y="1538770"/>
                </a:lnTo>
                <a:lnTo>
                  <a:pt x="0" y="15387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ZA"/>
          </a:p>
        </p:txBody>
      </p:sp>
      <p:sp>
        <p:nvSpPr>
          <p:cNvPr id="20" name="TextBox 20"/>
          <p:cNvSpPr txBox="1"/>
          <p:nvPr/>
        </p:nvSpPr>
        <p:spPr>
          <a:xfrm>
            <a:off x="6695674" y="5341823"/>
            <a:ext cx="5011454" cy="437430"/>
          </a:xfrm>
          <a:prstGeom prst="rect">
            <a:avLst/>
          </a:prstGeom>
        </p:spPr>
        <p:txBody>
          <a:bodyPr lIns="0" tIns="0" rIns="0" bIns="0" rtlCol="0" anchor="t">
            <a:spAutoFit/>
          </a:bodyPr>
          <a:lstStyle/>
          <a:p>
            <a:pPr algn="ctr">
              <a:lnSpc>
                <a:spcPts val="3765"/>
              </a:lnSpc>
            </a:pPr>
            <a:r>
              <a:rPr lang="en-US" sz="2282" b="1">
                <a:solidFill>
                  <a:srgbClr val="0B2694"/>
                </a:solidFill>
                <a:latin typeface="Open Sans Bold"/>
                <a:ea typeface="Open Sans Bold"/>
                <a:cs typeface="Open Sans Bold"/>
                <a:sym typeface="Open Sans Bold"/>
              </a:rPr>
              <a:t>Compliance and Legal Framework</a:t>
            </a:r>
          </a:p>
        </p:txBody>
      </p:sp>
      <p:sp>
        <p:nvSpPr>
          <p:cNvPr id="21" name="TextBox 21"/>
          <p:cNvSpPr txBox="1"/>
          <p:nvPr/>
        </p:nvSpPr>
        <p:spPr>
          <a:xfrm>
            <a:off x="6567809" y="6008719"/>
            <a:ext cx="4919521" cy="2939459"/>
          </a:xfrm>
          <a:prstGeom prst="rect">
            <a:avLst/>
          </a:prstGeom>
        </p:spPr>
        <p:txBody>
          <a:bodyPr lIns="0" tIns="0" rIns="0" bIns="0" rtlCol="0" anchor="t">
            <a:spAutoFit/>
          </a:bodyPr>
          <a:lstStyle/>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Tax Clearance Certificate issued by SARS</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Skills Development Levy (SDL) registered</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Unemployment Insurance Fund (UIF) compliant</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PAYE system implemented for employees.</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VAT registration still Work in progress.</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Guided by King IV Corporate Governance Principles/ Companies Act/ Section 38 J, PFMA</a:t>
            </a:r>
          </a:p>
          <a:p>
            <a:pPr algn="just">
              <a:lnSpc>
                <a:spcPts val="2855"/>
              </a:lnSpc>
            </a:pPr>
            <a:endParaRPr lang="en-US" sz="1730" dirty="0">
              <a:solidFill>
                <a:srgbClr val="000000"/>
              </a:solidFill>
              <a:latin typeface="Open Sans"/>
              <a:ea typeface="Open Sans"/>
              <a:cs typeface="Open Sans"/>
              <a:sym typeface="Open Sans"/>
            </a:endParaRPr>
          </a:p>
        </p:txBody>
      </p:sp>
      <p:sp>
        <p:nvSpPr>
          <p:cNvPr id="22" name="TextBox 22"/>
          <p:cNvSpPr txBox="1"/>
          <p:nvPr/>
        </p:nvSpPr>
        <p:spPr>
          <a:xfrm>
            <a:off x="1027210" y="55018"/>
            <a:ext cx="9498152" cy="1190839"/>
          </a:xfrm>
          <a:prstGeom prst="rect">
            <a:avLst/>
          </a:prstGeom>
        </p:spPr>
        <p:txBody>
          <a:bodyPr lIns="0" tIns="0" rIns="0" bIns="0" rtlCol="0" anchor="t">
            <a:spAutoFit/>
          </a:bodyPr>
          <a:lstStyle/>
          <a:p>
            <a:pPr algn="l">
              <a:lnSpc>
                <a:spcPts val="10800"/>
              </a:lnSpc>
            </a:pPr>
            <a:r>
              <a:rPr lang="en-US" sz="4800" b="1" dirty="0">
                <a:solidFill>
                  <a:srgbClr val="000000"/>
                </a:solidFill>
                <a:latin typeface="Montserrat Bold"/>
                <a:ea typeface="Montserrat Bold"/>
                <a:cs typeface="Montserrat Bold"/>
                <a:sym typeface="Montserrat Bold"/>
              </a:rPr>
              <a:t>Our Foundation </a:t>
            </a:r>
          </a:p>
        </p:txBody>
      </p:sp>
      <p:grpSp>
        <p:nvGrpSpPr>
          <p:cNvPr id="23" name="Group 23"/>
          <p:cNvGrpSpPr/>
          <p:nvPr/>
        </p:nvGrpSpPr>
        <p:grpSpPr>
          <a:xfrm>
            <a:off x="12104932" y="3256336"/>
            <a:ext cx="5264447" cy="6040528"/>
            <a:chOff x="0" y="0"/>
            <a:chExt cx="7019262" cy="8054038"/>
          </a:xfrm>
        </p:grpSpPr>
        <p:grpSp>
          <p:nvGrpSpPr>
            <p:cNvPr id="24" name="Group 24"/>
            <p:cNvGrpSpPr/>
            <p:nvPr/>
          </p:nvGrpSpPr>
          <p:grpSpPr>
            <a:xfrm>
              <a:off x="0" y="0"/>
              <a:ext cx="7019262" cy="8054038"/>
              <a:chOff x="0" y="0"/>
              <a:chExt cx="1509009" cy="1731466"/>
            </a:xfrm>
          </p:grpSpPr>
          <p:sp>
            <p:nvSpPr>
              <p:cNvPr id="25" name="Freeform 25"/>
              <p:cNvSpPr/>
              <p:nvPr/>
            </p:nvSpPr>
            <p:spPr>
              <a:xfrm>
                <a:off x="0" y="0"/>
                <a:ext cx="1509009" cy="1731466"/>
              </a:xfrm>
              <a:custGeom>
                <a:avLst/>
                <a:gdLst/>
                <a:ahLst/>
                <a:cxnLst/>
                <a:rect l="l" t="t" r="r" b="b"/>
                <a:pathLst>
                  <a:path w="1509009" h="1731466">
                    <a:moveTo>
                      <a:pt x="68913" y="0"/>
                    </a:moveTo>
                    <a:lnTo>
                      <a:pt x="1440096" y="0"/>
                    </a:lnTo>
                    <a:cubicBezTo>
                      <a:pt x="1478156" y="0"/>
                      <a:pt x="1509009" y="30853"/>
                      <a:pt x="1509009" y="68913"/>
                    </a:cubicBezTo>
                    <a:lnTo>
                      <a:pt x="1509009" y="1662553"/>
                    </a:lnTo>
                    <a:cubicBezTo>
                      <a:pt x="1509009" y="1700613"/>
                      <a:pt x="1478156" y="1731466"/>
                      <a:pt x="1440096" y="1731466"/>
                    </a:cubicBezTo>
                    <a:lnTo>
                      <a:pt x="68913" y="1731466"/>
                    </a:lnTo>
                    <a:cubicBezTo>
                      <a:pt x="30853" y="1731466"/>
                      <a:pt x="0" y="1700613"/>
                      <a:pt x="0" y="1662553"/>
                    </a:cubicBezTo>
                    <a:lnTo>
                      <a:pt x="0" y="68913"/>
                    </a:lnTo>
                    <a:cubicBezTo>
                      <a:pt x="0" y="30853"/>
                      <a:pt x="30853" y="0"/>
                      <a:pt x="68913" y="0"/>
                    </a:cubicBezTo>
                    <a:close/>
                  </a:path>
                </a:pathLst>
              </a:custGeom>
              <a:solidFill>
                <a:srgbClr val="F6F6F6"/>
              </a:solidFill>
            </p:spPr>
            <p:txBody>
              <a:bodyPr/>
              <a:lstStyle/>
              <a:p>
                <a:endParaRPr lang="en-ZA"/>
              </a:p>
            </p:txBody>
          </p:sp>
          <p:sp>
            <p:nvSpPr>
              <p:cNvPr id="26" name="TextBox 26"/>
              <p:cNvSpPr txBox="1"/>
              <p:nvPr/>
            </p:nvSpPr>
            <p:spPr>
              <a:xfrm>
                <a:off x="0" y="-38100"/>
                <a:ext cx="1509009" cy="1769566"/>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p:cNvSpPr/>
            <p:nvPr/>
          </p:nvSpPr>
          <p:spPr>
            <a:xfrm>
              <a:off x="2111725" y="561884"/>
              <a:ext cx="2795812" cy="1890668"/>
            </a:xfrm>
            <a:custGeom>
              <a:avLst/>
              <a:gdLst/>
              <a:ahLst/>
              <a:cxnLst/>
              <a:rect l="l" t="t" r="r" b="b"/>
              <a:pathLst>
                <a:path w="2795812" h="1890668">
                  <a:moveTo>
                    <a:pt x="0" y="0"/>
                  </a:moveTo>
                  <a:lnTo>
                    <a:pt x="2795812" y="0"/>
                  </a:lnTo>
                  <a:lnTo>
                    <a:pt x="2795812" y="1890669"/>
                  </a:lnTo>
                  <a:lnTo>
                    <a:pt x="0" y="18906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a:p>
          </p:txBody>
        </p:sp>
        <p:sp>
          <p:nvSpPr>
            <p:cNvPr id="28" name="TextBox 28"/>
            <p:cNvSpPr txBox="1"/>
            <p:nvPr/>
          </p:nvSpPr>
          <p:spPr>
            <a:xfrm>
              <a:off x="168663" y="2812399"/>
              <a:ext cx="6681939" cy="588024"/>
            </a:xfrm>
            <a:prstGeom prst="rect">
              <a:avLst/>
            </a:prstGeom>
          </p:spPr>
          <p:txBody>
            <a:bodyPr lIns="0" tIns="0" rIns="0" bIns="0" rtlCol="0" anchor="t">
              <a:spAutoFit/>
            </a:bodyPr>
            <a:lstStyle/>
            <a:p>
              <a:pPr algn="ctr">
                <a:lnSpc>
                  <a:spcPts val="3765"/>
                </a:lnSpc>
              </a:pPr>
              <a:r>
                <a:rPr lang="en-US" sz="2282" b="1" dirty="0">
                  <a:solidFill>
                    <a:srgbClr val="DD3931"/>
                  </a:solidFill>
                  <a:latin typeface="Open Sans Bold"/>
                  <a:ea typeface="Open Sans Bold"/>
                  <a:cs typeface="Open Sans Bold"/>
                  <a:sym typeface="Open Sans Bold"/>
                </a:rPr>
                <a:t>Joint Funding Agreement (2021)</a:t>
              </a:r>
            </a:p>
          </p:txBody>
        </p:sp>
        <p:sp>
          <p:nvSpPr>
            <p:cNvPr id="29" name="TextBox 29"/>
            <p:cNvSpPr txBox="1"/>
            <p:nvPr/>
          </p:nvSpPr>
          <p:spPr>
            <a:xfrm>
              <a:off x="0" y="3752310"/>
              <a:ext cx="6559362" cy="2927555"/>
            </a:xfrm>
            <a:prstGeom prst="rect">
              <a:avLst/>
            </a:prstGeom>
          </p:spPr>
          <p:txBody>
            <a:bodyPr lIns="0" tIns="0" rIns="0" bIns="0" rtlCol="0" anchor="t">
              <a:spAutoFit/>
            </a:bodyPr>
            <a:lstStyle/>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Joint Funding Agreement signed between Private Sector and Government</a:t>
              </a:r>
            </a:p>
            <a:p>
              <a:pPr marL="747347" lvl="2" indent="-249116" algn="just">
                <a:lnSpc>
                  <a:spcPts val="2855"/>
                </a:lnSpc>
                <a:buFont typeface="Arial"/>
                <a:buChar char="⚬"/>
              </a:pPr>
              <a:r>
                <a:rPr lang="en-US" sz="1400" dirty="0">
                  <a:solidFill>
                    <a:srgbClr val="000000"/>
                  </a:solidFill>
                  <a:latin typeface="Open Sans"/>
                  <a:ea typeface="Open Sans"/>
                  <a:cs typeface="Open Sans"/>
                  <a:sym typeface="Open Sans"/>
                </a:rPr>
                <a:t>Letter of Assurance issued to the Private Sector confirming accountability,  transparency and Independence.</a:t>
              </a:r>
            </a:p>
            <a:p>
              <a:pPr algn="just">
                <a:lnSpc>
                  <a:spcPts val="2855"/>
                </a:lnSpc>
              </a:pPr>
              <a:endParaRPr lang="en-US" sz="1730" dirty="0">
                <a:solidFill>
                  <a:srgbClr val="000000"/>
                </a:solidFill>
                <a:latin typeface="Open Sans"/>
                <a:ea typeface="Open Sans"/>
                <a:cs typeface="Open Sans"/>
                <a:sym typeface="Open Sans"/>
              </a:endParaRPr>
            </a:p>
          </p:txBody>
        </p:sp>
      </p:grpSp>
      <p:sp>
        <p:nvSpPr>
          <p:cNvPr id="30" name="TextBox 30"/>
          <p:cNvSpPr txBox="1"/>
          <p:nvPr/>
        </p:nvSpPr>
        <p:spPr>
          <a:xfrm>
            <a:off x="4976791" y="9557759"/>
            <a:ext cx="12392587" cy="390525"/>
          </a:xfrm>
          <a:prstGeom prst="rect">
            <a:avLst/>
          </a:prstGeom>
        </p:spPr>
        <p:txBody>
          <a:bodyPr lIns="0" tIns="0" rIns="0" bIns="0" rtlCol="0" anchor="t">
            <a:spAutoFit/>
          </a:bodyPr>
          <a:lstStyle/>
          <a:p>
            <a:pPr algn="r">
              <a:lnSpc>
                <a:spcPts val="1552"/>
              </a:lnSpc>
            </a:pPr>
            <a:endParaRPr/>
          </a:p>
          <a:p>
            <a:pPr algn="r">
              <a:lnSpc>
                <a:spcPts val="1552"/>
              </a:lnSpc>
            </a:pPr>
            <a:r>
              <a:rPr lang="en-US" sz="1293" i="1">
                <a:solidFill>
                  <a:srgbClr val="5A5A5A"/>
                </a:solidFill>
                <a:latin typeface="Canva Sans Italics"/>
                <a:ea typeface="Canva Sans Italics"/>
                <a:cs typeface="Canva Sans Italics"/>
                <a:sym typeface="Canva Sans Italics"/>
              </a:rPr>
              <a:t>Tourism Transformation Council of South Africa (TTCSA)  |  “Driving Transformation in the Tourism Sector in line with the B-BBEE Act”</a:t>
            </a:r>
          </a:p>
        </p:txBody>
      </p:sp>
      <p:sp>
        <p:nvSpPr>
          <p:cNvPr id="35" name="Slide Number Placeholder 34">
            <a:extLst>
              <a:ext uri="{FF2B5EF4-FFF2-40B4-BE49-F238E27FC236}">
                <a16:creationId xmlns:a16="http://schemas.microsoft.com/office/drawing/2014/main" id="{BE1ADE52-4583-37A5-8898-07D0369CDCF8}"/>
              </a:ext>
            </a:extLst>
          </p:cNvPr>
          <p:cNvSpPr>
            <a:spLocks noGrp="1"/>
          </p:cNvSpPr>
          <p:nvPr>
            <p:ph type="sldNum" sz="quarter" idx="12"/>
          </p:nvPr>
        </p:nvSpPr>
        <p:spPr>
          <a:xfrm>
            <a:off x="15806072" y="9821194"/>
            <a:ext cx="2133600" cy="365125"/>
          </a:xfrm>
        </p:spPr>
        <p:txBody>
          <a:bodyPr/>
          <a:lstStyle/>
          <a:p>
            <a:fld id="{B6F15528-21DE-4FAA-801E-634DDDAF4B2B}" type="slidenum">
              <a:rPr lang="en-US" smtClean="0"/>
              <a:pPr/>
              <a:t>11</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0" y="0"/>
            <a:ext cx="406854" cy="10287000"/>
            <a:chOff x="0" y="0"/>
            <a:chExt cx="542471" cy="13716000"/>
          </a:xfrm>
        </p:grpSpPr>
        <p:sp>
          <p:nvSpPr>
            <p:cNvPr id="4" name="AutoShape 4"/>
            <p:cNvSpPr/>
            <p:nvPr/>
          </p:nvSpPr>
          <p:spPr>
            <a:xfrm>
              <a:off x="0" y="0"/>
              <a:ext cx="542471" cy="2747399"/>
            </a:xfrm>
            <a:prstGeom prst="rect">
              <a:avLst/>
            </a:prstGeom>
            <a:solidFill>
              <a:srgbClr val="097849"/>
            </a:solidFill>
          </p:spPr>
          <p:txBody>
            <a:bodyPr/>
            <a:lstStyle/>
            <a:p>
              <a:endParaRPr lang="en-ZA"/>
            </a:p>
          </p:txBody>
        </p:sp>
        <p:sp>
          <p:nvSpPr>
            <p:cNvPr id="5" name="AutoShape 5"/>
            <p:cNvSpPr/>
            <p:nvPr/>
          </p:nvSpPr>
          <p:spPr>
            <a:xfrm>
              <a:off x="0" y="2741593"/>
              <a:ext cx="542471" cy="2747399"/>
            </a:xfrm>
            <a:prstGeom prst="rect">
              <a:avLst/>
            </a:prstGeom>
            <a:solidFill>
              <a:srgbClr val="E33735"/>
            </a:solidFill>
          </p:spPr>
          <p:txBody>
            <a:bodyPr/>
            <a:lstStyle/>
            <a:p>
              <a:endParaRPr lang="en-ZA"/>
            </a:p>
          </p:txBody>
        </p:sp>
        <p:sp>
          <p:nvSpPr>
            <p:cNvPr id="6" name="AutoShape 6"/>
            <p:cNvSpPr/>
            <p:nvPr/>
          </p:nvSpPr>
          <p:spPr>
            <a:xfrm>
              <a:off x="0" y="5483187"/>
              <a:ext cx="542471" cy="2747399"/>
            </a:xfrm>
            <a:prstGeom prst="rect">
              <a:avLst/>
            </a:prstGeom>
            <a:solidFill>
              <a:srgbClr val="2A357E"/>
            </a:solidFill>
          </p:spPr>
          <p:txBody>
            <a:bodyPr/>
            <a:lstStyle/>
            <a:p>
              <a:endParaRPr lang="en-ZA"/>
            </a:p>
          </p:txBody>
        </p:sp>
        <p:sp>
          <p:nvSpPr>
            <p:cNvPr id="7" name="AutoShape 7"/>
            <p:cNvSpPr/>
            <p:nvPr/>
          </p:nvSpPr>
          <p:spPr>
            <a:xfrm>
              <a:off x="0" y="8224780"/>
              <a:ext cx="542471" cy="2747399"/>
            </a:xfrm>
            <a:prstGeom prst="rect">
              <a:avLst/>
            </a:prstGeom>
            <a:solidFill>
              <a:srgbClr val="FDB732"/>
            </a:solidFill>
          </p:spPr>
          <p:txBody>
            <a:bodyPr/>
            <a:lstStyle/>
            <a:p>
              <a:endParaRPr lang="en-ZA"/>
            </a:p>
          </p:txBody>
        </p:sp>
        <p:sp>
          <p:nvSpPr>
            <p:cNvPr id="8" name="AutoShape 8"/>
            <p:cNvSpPr/>
            <p:nvPr/>
          </p:nvSpPr>
          <p:spPr>
            <a:xfrm>
              <a:off x="0" y="10968601"/>
              <a:ext cx="542471" cy="2747399"/>
            </a:xfrm>
            <a:prstGeom prst="rect">
              <a:avLst/>
            </a:prstGeom>
            <a:solidFill>
              <a:srgbClr val="000000"/>
            </a:solidFill>
          </p:spPr>
          <p:txBody>
            <a:bodyPr/>
            <a:lstStyle/>
            <a:p>
              <a:endParaRPr lang="en-ZA"/>
            </a:p>
          </p:txBody>
        </p:sp>
      </p:grpSp>
      <p:sp>
        <p:nvSpPr>
          <p:cNvPr id="9" name="TextBox 9"/>
          <p:cNvSpPr txBox="1"/>
          <p:nvPr/>
        </p:nvSpPr>
        <p:spPr>
          <a:xfrm>
            <a:off x="2572817" y="423758"/>
            <a:ext cx="11582400" cy="1209883"/>
          </a:xfrm>
          <a:prstGeom prst="rect">
            <a:avLst/>
          </a:prstGeom>
        </p:spPr>
        <p:txBody>
          <a:bodyPr wrap="square" lIns="0" tIns="0" rIns="0" bIns="0" rtlCol="0" anchor="t">
            <a:spAutoFit/>
          </a:bodyPr>
          <a:lstStyle/>
          <a:p>
            <a:pPr algn="ctr">
              <a:lnSpc>
                <a:spcPts val="10800"/>
              </a:lnSpc>
            </a:pPr>
            <a:r>
              <a:rPr lang="en-US" sz="5400" b="1" dirty="0">
                <a:solidFill>
                  <a:srgbClr val="000000"/>
                </a:solidFill>
                <a:latin typeface="Montserrat Bold"/>
                <a:ea typeface="Montserrat Bold"/>
                <a:cs typeface="Montserrat Bold"/>
                <a:sym typeface="Montserrat Bold"/>
              </a:rPr>
              <a:t>SANAS Accreditation Overview</a:t>
            </a:r>
          </a:p>
        </p:txBody>
      </p:sp>
      <p:grpSp>
        <p:nvGrpSpPr>
          <p:cNvPr id="10" name="Group 10"/>
          <p:cNvGrpSpPr>
            <a:grpSpLocks noChangeAspect="1"/>
          </p:cNvGrpSpPr>
          <p:nvPr/>
        </p:nvGrpSpPr>
        <p:grpSpPr>
          <a:xfrm>
            <a:off x="1049110" y="2857500"/>
            <a:ext cx="11524246" cy="5630109"/>
            <a:chOff x="0" y="0"/>
            <a:chExt cx="11117006" cy="5431154"/>
          </a:xfrm>
        </p:grpSpPr>
        <p:sp>
          <p:nvSpPr>
            <p:cNvPr id="11" name="Freeform 11"/>
            <p:cNvSpPr/>
            <p:nvPr/>
          </p:nvSpPr>
          <p:spPr>
            <a:xfrm>
              <a:off x="0" y="0"/>
              <a:ext cx="11116945" cy="5431155"/>
            </a:xfrm>
            <a:custGeom>
              <a:avLst/>
              <a:gdLst/>
              <a:ahLst/>
              <a:cxnLst/>
              <a:rect l="l" t="t" r="r" b="b"/>
              <a:pathLst>
                <a:path w="11116945" h="5431155">
                  <a:moveTo>
                    <a:pt x="0" y="0"/>
                  </a:moveTo>
                  <a:lnTo>
                    <a:pt x="11116945" y="0"/>
                  </a:lnTo>
                  <a:lnTo>
                    <a:pt x="11116945" y="5431155"/>
                  </a:lnTo>
                  <a:lnTo>
                    <a:pt x="0" y="5431155"/>
                  </a:lnTo>
                  <a:lnTo>
                    <a:pt x="0" y="0"/>
                  </a:lnTo>
                  <a:close/>
                </a:path>
              </a:pathLst>
            </a:custGeom>
            <a:blipFill>
              <a:blip r:embed="rId4"/>
              <a:stretch>
                <a:fillRect t="-11406" b="-11406"/>
              </a:stretch>
            </a:blipFill>
          </p:spPr>
          <p:txBody>
            <a:bodyPr/>
            <a:lstStyle/>
            <a:p>
              <a:endParaRPr lang="en-ZA"/>
            </a:p>
          </p:txBody>
        </p:sp>
      </p:grpSp>
      <p:sp>
        <p:nvSpPr>
          <p:cNvPr id="12" name="TextBox 12"/>
          <p:cNvSpPr txBox="1"/>
          <p:nvPr/>
        </p:nvSpPr>
        <p:spPr>
          <a:xfrm>
            <a:off x="13172071" y="3985413"/>
            <a:ext cx="4087229" cy="5110144"/>
          </a:xfrm>
          <a:prstGeom prst="rect">
            <a:avLst/>
          </a:prstGeom>
        </p:spPr>
        <p:txBody>
          <a:bodyPr lIns="0" tIns="0" rIns="0" bIns="0" rtlCol="0" anchor="t">
            <a:spAutoFit/>
          </a:bodyPr>
          <a:lstStyle/>
          <a:p>
            <a:pPr marL="449863" lvl="1" indent="-224932" algn="l">
              <a:lnSpc>
                <a:spcPts val="3438"/>
              </a:lnSpc>
              <a:buFont typeface="Arial"/>
              <a:buChar char="•"/>
            </a:pPr>
            <a:r>
              <a:rPr lang="en-US" sz="2083" b="1" dirty="0">
                <a:solidFill>
                  <a:srgbClr val="000000"/>
                </a:solidFill>
                <a:latin typeface="Open Sans Medium"/>
                <a:ea typeface="Open Sans Medium"/>
                <a:cs typeface="Open Sans Medium"/>
                <a:sym typeface="Open Sans Medium"/>
              </a:rPr>
              <a:t>SANAS accredits Verification Agencies responsible for B-BBEE verifications in Tourism valid for a period of four years (4).</a:t>
            </a:r>
          </a:p>
          <a:p>
            <a:pPr marL="449863" lvl="1" indent="-224932" algn="l">
              <a:lnSpc>
                <a:spcPts val="3438"/>
              </a:lnSpc>
              <a:buFont typeface="Arial"/>
              <a:buChar char="•"/>
            </a:pPr>
            <a:r>
              <a:rPr lang="en-US" sz="2083" b="1" dirty="0">
                <a:solidFill>
                  <a:srgbClr val="000000"/>
                </a:solidFill>
                <a:latin typeface="Open Sans Medium"/>
                <a:ea typeface="Open Sans Medium"/>
                <a:cs typeface="Open Sans Medium"/>
                <a:sym typeface="Open Sans Medium"/>
              </a:rPr>
              <a:t>Agencies issue B-BBEE certificates to qualifying Businesses which is valid for a period of One year (12 Months). Agencies ensure compliance with the Tourism Sector Code(S)</a:t>
            </a:r>
          </a:p>
        </p:txBody>
      </p:sp>
      <p:sp>
        <p:nvSpPr>
          <p:cNvPr id="13" name="TextBox 13"/>
          <p:cNvSpPr txBox="1"/>
          <p:nvPr/>
        </p:nvSpPr>
        <p:spPr>
          <a:xfrm>
            <a:off x="4976791" y="9557759"/>
            <a:ext cx="12392587" cy="390525"/>
          </a:xfrm>
          <a:prstGeom prst="rect">
            <a:avLst/>
          </a:prstGeom>
        </p:spPr>
        <p:txBody>
          <a:bodyPr lIns="0" tIns="0" rIns="0" bIns="0" rtlCol="0" anchor="t">
            <a:spAutoFit/>
          </a:bodyPr>
          <a:lstStyle/>
          <a:p>
            <a:pPr algn="r">
              <a:lnSpc>
                <a:spcPts val="1552"/>
              </a:lnSpc>
            </a:pPr>
            <a:endParaRPr/>
          </a:p>
          <a:p>
            <a:pPr algn="r">
              <a:lnSpc>
                <a:spcPts val="1552"/>
              </a:lnSpc>
            </a:pPr>
            <a:r>
              <a:rPr lang="en-US" sz="1293" i="1">
                <a:solidFill>
                  <a:srgbClr val="5A5A5A"/>
                </a:solidFill>
                <a:latin typeface="Canva Sans Italics"/>
                <a:ea typeface="Canva Sans Italics"/>
                <a:cs typeface="Canva Sans Italics"/>
                <a:sym typeface="Canva Sans Italics"/>
              </a:rPr>
              <a:t>Tourism Transformation Council of South Africa (TTCSA)  |  “Driving Transformation in the Tourism Sector in line with the B-BBEE Act”</a:t>
            </a:r>
          </a:p>
        </p:txBody>
      </p:sp>
      <p:pic>
        <p:nvPicPr>
          <p:cNvPr id="19" name="Picture 18">
            <a:extLst>
              <a:ext uri="{FF2B5EF4-FFF2-40B4-BE49-F238E27FC236}">
                <a16:creationId xmlns:a16="http://schemas.microsoft.com/office/drawing/2014/main" id="{3DE4BF58-2B4C-C0BE-FBF4-CA19F3B648FE}"/>
              </a:ext>
            </a:extLst>
          </p:cNvPr>
          <p:cNvPicPr>
            <a:picLocks noChangeAspect="1"/>
          </p:cNvPicPr>
          <p:nvPr/>
        </p:nvPicPr>
        <p:blipFill>
          <a:blip r:embed="rId5"/>
          <a:stretch>
            <a:fillRect/>
          </a:stretch>
        </p:blipFill>
        <p:spPr>
          <a:xfrm>
            <a:off x="13882156" y="1821889"/>
            <a:ext cx="2054530" cy="987638"/>
          </a:xfrm>
          <a:prstGeom prst="rect">
            <a:avLst/>
          </a:prstGeom>
        </p:spPr>
      </p:pic>
      <p:sp>
        <p:nvSpPr>
          <p:cNvPr id="20" name="Slide Number Placeholder 19">
            <a:extLst>
              <a:ext uri="{FF2B5EF4-FFF2-40B4-BE49-F238E27FC236}">
                <a16:creationId xmlns:a16="http://schemas.microsoft.com/office/drawing/2014/main" id="{A206AEED-7000-2E28-CB2B-471A953F2F4A}"/>
              </a:ext>
            </a:extLst>
          </p:cNvPr>
          <p:cNvSpPr>
            <a:spLocks noGrp="1"/>
          </p:cNvSpPr>
          <p:nvPr>
            <p:ph type="sldNum" sz="quarter" idx="12"/>
          </p:nvPr>
        </p:nvSpPr>
        <p:spPr>
          <a:xfrm>
            <a:off x="15925800" y="9800581"/>
            <a:ext cx="2133600" cy="365125"/>
          </a:xfrm>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06854" cy="10287000"/>
            <a:chOff x="0" y="0"/>
            <a:chExt cx="542471" cy="13716000"/>
          </a:xfrm>
        </p:grpSpPr>
        <p:sp>
          <p:nvSpPr>
            <p:cNvPr id="3" name="AutoShape 3"/>
            <p:cNvSpPr/>
            <p:nvPr/>
          </p:nvSpPr>
          <p:spPr>
            <a:xfrm>
              <a:off x="0" y="0"/>
              <a:ext cx="542471" cy="2747399"/>
            </a:xfrm>
            <a:prstGeom prst="rect">
              <a:avLst/>
            </a:prstGeom>
            <a:solidFill>
              <a:srgbClr val="097849"/>
            </a:solidFill>
          </p:spPr>
          <p:txBody>
            <a:bodyPr/>
            <a:lstStyle/>
            <a:p>
              <a:endParaRPr lang="en-ZA"/>
            </a:p>
          </p:txBody>
        </p:sp>
        <p:sp>
          <p:nvSpPr>
            <p:cNvPr id="4" name="AutoShape 4"/>
            <p:cNvSpPr/>
            <p:nvPr/>
          </p:nvSpPr>
          <p:spPr>
            <a:xfrm>
              <a:off x="0" y="2741593"/>
              <a:ext cx="542471" cy="2747399"/>
            </a:xfrm>
            <a:prstGeom prst="rect">
              <a:avLst/>
            </a:prstGeom>
            <a:solidFill>
              <a:srgbClr val="E33735"/>
            </a:solidFill>
          </p:spPr>
          <p:txBody>
            <a:bodyPr/>
            <a:lstStyle/>
            <a:p>
              <a:endParaRPr lang="en-ZA"/>
            </a:p>
          </p:txBody>
        </p:sp>
        <p:sp>
          <p:nvSpPr>
            <p:cNvPr id="5" name="AutoShape 5"/>
            <p:cNvSpPr/>
            <p:nvPr/>
          </p:nvSpPr>
          <p:spPr>
            <a:xfrm>
              <a:off x="0" y="5483187"/>
              <a:ext cx="542471" cy="2747399"/>
            </a:xfrm>
            <a:prstGeom prst="rect">
              <a:avLst/>
            </a:prstGeom>
            <a:solidFill>
              <a:srgbClr val="2A357E"/>
            </a:solidFill>
          </p:spPr>
          <p:txBody>
            <a:bodyPr/>
            <a:lstStyle/>
            <a:p>
              <a:endParaRPr lang="en-ZA"/>
            </a:p>
          </p:txBody>
        </p:sp>
        <p:sp>
          <p:nvSpPr>
            <p:cNvPr id="6" name="AutoShape 6"/>
            <p:cNvSpPr/>
            <p:nvPr/>
          </p:nvSpPr>
          <p:spPr>
            <a:xfrm>
              <a:off x="0" y="8224780"/>
              <a:ext cx="542471" cy="2747399"/>
            </a:xfrm>
            <a:prstGeom prst="rect">
              <a:avLst/>
            </a:prstGeom>
            <a:solidFill>
              <a:srgbClr val="FDB732"/>
            </a:solidFill>
          </p:spPr>
          <p:txBody>
            <a:bodyPr/>
            <a:lstStyle/>
            <a:p>
              <a:endParaRPr lang="en-ZA"/>
            </a:p>
          </p:txBody>
        </p:sp>
        <p:sp>
          <p:nvSpPr>
            <p:cNvPr id="7" name="AutoShape 7"/>
            <p:cNvSpPr/>
            <p:nvPr/>
          </p:nvSpPr>
          <p:spPr>
            <a:xfrm>
              <a:off x="0" y="10968601"/>
              <a:ext cx="542471" cy="2747399"/>
            </a:xfrm>
            <a:prstGeom prst="rect">
              <a:avLst/>
            </a:prstGeom>
            <a:solidFill>
              <a:srgbClr val="000000"/>
            </a:solidFill>
          </p:spPr>
          <p:txBody>
            <a:bodyPr/>
            <a:lstStyle/>
            <a:p>
              <a:endParaRPr lang="en-ZA"/>
            </a:p>
          </p:txBody>
        </p:sp>
      </p:grpSp>
      <p:sp>
        <p:nvSpPr>
          <p:cNvPr id="8" name="Freeform 8"/>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9" name="Freeform 9"/>
          <p:cNvSpPr/>
          <p:nvPr/>
        </p:nvSpPr>
        <p:spPr>
          <a:xfrm>
            <a:off x="14123391" y="1018209"/>
            <a:ext cx="2056779" cy="987254"/>
          </a:xfrm>
          <a:custGeom>
            <a:avLst/>
            <a:gdLst/>
            <a:ahLst/>
            <a:cxnLst/>
            <a:rect l="l" t="t" r="r" b="b"/>
            <a:pathLst>
              <a:path w="2056779" h="987254">
                <a:moveTo>
                  <a:pt x="0" y="0"/>
                </a:moveTo>
                <a:lnTo>
                  <a:pt x="2056779" y="0"/>
                </a:lnTo>
                <a:lnTo>
                  <a:pt x="2056779" y="987254"/>
                </a:lnTo>
                <a:lnTo>
                  <a:pt x="0" y="9872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
        <p:nvSpPr>
          <p:cNvPr id="10" name="Freeform 10"/>
          <p:cNvSpPr/>
          <p:nvPr/>
        </p:nvSpPr>
        <p:spPr>
          <a:xfrm>
            <a:off x="5894014" y="1511836"/>
            <a:ext cx="12393986" cy="14820910"/>
          </a:xfrm>
          <a:custGeom>
            <a:avLst/>
            <a:gdLst/>
            <a:ahLst/>
            <a:cxnLst/>
            <a:rect l="l" t="t" r="r" b="b"/>
            <a:pathLst>
              <a:path w="12393986" h="14820910">
                <a:moveTo>
                  <a:pt x="0" y="0"/>
                </a:moveTo>
                <a:lnTo>
                  <a:pt x="12393986" y="0"/>
                </a:lnTo>
                <a:lnTo>
                  <a:pt x="12393986" y="14820910"/>
                </a:lnTo>
                <a:lnTo>
                  <a:pt x="0" y="14820910"/>
                </a:lnTo>
                <a:lnTo>
                  <a:pt x="0" y="0"/>
                </a:lnTo>
                <a:close/>
              </a:path>
            </a:pathLst>
          </a:custGeom>
          <a:blipFill>
            <a:blip r:embed="rId6"/>
            <a:stretch>
              <a:fillRect/>
            </a:stretch>
          </a:blipFill>
        </p:spPr>
        <p:txBody>
          <a:bodyPr/>
          <a:lstStyle/>
          <a:p>
            <a:endParaRPr lang="en-ZA"/>
          </a:p>
        </p:txBody>
      </p:sp>
      <p:sp>
        <p:nvSpPr>
          <p:cNvPr id="11" name="Freeform 11"/>
          <p:cNvSpPr/>
          <p:nvPr/>
        </p:nvSpPr>
        <p:spPr>
          <a:xfrm>
            <a:off x="1028700" y="7880505"/>
            <a:ext cx="356571" cy="346846"/>
          </a:xfrm>
          <a:custGeom>
            <a:avLst/>
            <a:gdLst/>
            <a:ahLst/>
            <a:cxnLst/>
            <a:rect l="l" t="t" r="r" b="b"/>
            <a:pathLst>
              <a:path w="356571" h="346846">
                <a:moveTo>
                  <a:pt x="0" y="0"/>
                </a:moveTo>
                <a:lnTo>
                  <a:pt x="356571" y="0"/>
                </a:lnTo>
                <a:lnTo>
                  <a:pt x="356571" y="346846"/>
                </a:lnTo>
                <a:lnTo>
                  <a:pt x="0" y="3468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ZA"/>
          </a:p>
        </p:txBody>
      </p:sp>
      <p:sp>
        <p:nvSpPr>
          <p:cNvPr id="12" name="TextBox 12"/>
          <p:cNvSpPr txBox="1"/>
          <p:nvPr/>
        </p:nvSpPr>
        <p:spPr>
          <a:xfrm>
            <a:off x="1028700" y="1028700"/>
            <a:ext cx="7305924" cy="4229100"/>
          </a:xfrm>
          <a:prstGeom prst="rect">
            <a:avLst/>
          </a:prstGeom>
        </p:spPr>
        <p:txBody>
          <a:bodyPr lIns="0" tIns="0" rIns="0" bIns="0" rtlCol="0" anchor="t">
            <a:spAutoFit/>
          </a:bodyPr>
          <a:lstStyle/>
          <a:p>
            <a:pPr algn="l">
              <a:lnSpc>
                <a:spcPts val="8399"/>
              </a:lnSpc>
            </a:pPr>
            <a:r>
              <a:rPr lang="en-US" sz="6999" b="1">
                <a:solidFill>
                  <a:srgbClr val="000000"/>
                </a:solidFill>
                <a:latin typeface="Montserrat Bold"/>
                <a:ea typeface="Montserrat Bold"/>
                <a:cs typeface="Montserrat Bold"/>
                <a:sym typeface="Montserrat Bold"/>
              </a:rPr>
              <a:t>Provincial Verification &amp; Tourism Distribution</a:t>
            </a:r>
          </a:p>
        </p:txBody>
      </p:sp>
      <p:sp>
        <p:nvSpPr>
          <p:cNvPr id="13" name="TextBox 13"/>
          <p:cNvSpPr txBox="1"/>
          <p:nvPr/>
        </p:nvSpPr>
        <p:spPr>
          <a:xfrm>
            <a:off x="1513587" y="7813431"/>
            <a:ext cx="1662792" cy="395269"/>
          </a:xfrm>
          <a:prstGeom prst="rect">
            <a:avLst/>
          </a:prstGeom>
        </p:spPr>
        <p:txBody>
          <a:bodyPr lIns="0" tIns="0" rIns="0" bIns="0" rtlCol="0" anchor="t">
            <a:spAutoFit/>
          </a:bodyPr>
          <a:lstStyle/>
          <a:p>
            <a:pPr algn="l">
              <a:lnSpc>
                <a:spcPts val="3438"/>
              </a:lnSpc>
            </a:pPr>
            <a:r>
              <a:rPr lang="en-US" sz="2083" b="1">
                <a:solidFill>
                  <a:srgbClr val="11613F"/>
                </a:solidFill>
                <a:latin typeface="Open Sans Bold"/>
                <a:ea typeface="Open Sans Bold"/>
                <a:cs typeface="Open Sans Bold"/>
                <a:sym typeface="Open Sans Bold"/>
              </a:rPr>
              <a:t>Data Source</a:t>
            </a:r>
          </a:p>
        </p:txBody>
      </p:sp>
      <p:sp>
        <p:nvSpPr>
          <p:cNvPr id="14" name="TextBox 14"/>
          <p:cNvSpPr txBox="1"/>
          <p:nvPr/>
        </p:nvSpPr>
        <p:spPr>
          <a:xfrm>
            <a:off x="1028700" y="8434229"/>
            <a:ext cx="5110033" cy="558165"/>
          </a:xfrm>
          <a:prstGeom prst="rect">
            <a:avLst/>
          </a:prstGeom>
        </p:spPr>
        <p:txBody>
          <a:bodyPr lIns="0" tIns="0" rIns="0" bIns="0" rtlCol="0" anchor="t">
            <a:spAutoFit/>
          </a:bodyPr>
          <a:lstStyle/>
          <a:p>
            <a:pPr marL="302261" lvl="1" indent="-151130" algn="l">
              <a:lnSpc>
                <a:spcPts val="2310"/>
              </a:lnSpc>
              <a:buFont typeface="Arial"/>
              <a:buChar char="•"/>
            </a:pPr>
            <a:r>
              <a:rPr lang="en-US" sz="1400">
                <a:solidFill>
                  <a:srgbClr val="000000"/>
                </a:solidFill>
                <a:latin typeface="Open Sans"/>
                <a:ea typeface="Open Sans"/>
                <a:cs typeface="Open Sans"/>
                <a:sym typeface="Open Sans"/>
              </a:rPr>
              <a:t>SANAS (2025) : List of accredited B-BEEE Verification Agencies for the Tourism Sector</a:t>
            </a:r>
          </a:p>
        </p:txBody>
      </p:sp>
      <p:sp>
        <p:nvSpPr>
          <p:cNvPr id="15" name="TextBox 15"/>
          <p:cNvSpPr txBox="1"/>
          <p:nvPr/>
        </p:nvSpPr>
        <p:spPr>
          <a:xfrm>
            <a:off x="1028700" y="9125277"/>
            <a:ext cx="5110033" cy="558165"/>
          </a:xfrm>
          <a:prstGeom prst="rect">
            <a:avLst/>
          </a:prstGeom>
        </p:spPr>
        <p:txBody>
          <a:bodyPr lIns="0" tIns="0" rIns="0" bIns="0" rtlCol="0" anchor="t">
            <a:spAutoFit/>
          </a:bodyPr>
          <a:lstStyle/>
          <a:p>
            <a:pPr marL="302261" lvl="1" indent="-151130" algn="l">
              <a:lnSpc>
                <a:spcPts val="2310"/>
              </a:lnSpc>
              <a:buFont typeface="Arial"/>
              <a:buChar char="•"/>
            </a:pPr>
            <a:r>
              <a:rPr lang="en-US" sz="1400">
                <a:solidFill>
                  <a:srgbClr val="000000"/>
                </a:solidFill>
                <a:latin typeface="Open Sans"/>
                <a:ea typeface="Open Sans"/>
                <a:cs typeface="Open Sans"/>
                <a:sym typeface="Open Sans"/>
              </a:rPr>
              <a:t>Tourism Grading Council of South Africa (TGCSA, 2025): Provincial statistics of graded tourism establishments</a:t>
            </a:r>
          </a:p>
        </p:txBody>
      </p:sp>
      <p:sp>
        <p:nvSpPr>
          <p:cNvPr id="16" name="TextBox 16"/>
          <p:cNvSpPr txBox="1"/>
          <p:nvPr/>
        </p:nvSpPr>
        <p:spPr>
          <a:xfrm>
            <a:off x="4976791" y="9557759"/>
            <a:ext cx="12392587" cy="390525"/>
          </a:xfrm>
          <a:prstGeom prst="rect">
            <a:avLst/>
          </a:prstGeom>
        </p:spPr>
        <p:txBody>
          <a:bodyPr lIns="0" tIns="0" rIns="0" bIns="0" rtlCol="0" anchor="t">
            <a:spAutoFit/>
          </a:bodyPr>
          <a:lstStyle/>
          <a:p>
            <a:pPr algn="r">
              <a:lnSpc>
                <a:spcPts val="1552"/>
              </a:lnSpc>
            </a:pPr>
            <a:endParaRPr dirty="0"/>
          </a:p>
          <a:p>
            <a:pPr algn="r">
              <a:lnSpc>
                <a:spcPts val="1552"/>
              </a:lnSpc>
            </a:pPr>
            <a:r>
              <a:rPr lang="en-US" sz="1293" i="1" dirty="0">
                <a:solidFill>
                  <a:srgbClr val="5A5A5A"/>
                </a:solidFill>
                <a:latin typeface="Canva Sans Italics"/>
                <a:ea typeface="Canva Sans Italics"/>
                <a:cs typeface="Canva Sans Italics"/>
                <a:sym typeface="Canva Sans Italics"/>
              </a:rPr>
              <a:t>Tourism Transformation Council of South Africa (TTCSA)  |  “Driving Transformation in the Tourism Sector in line with the B-BBEE Act”</a:t>
            </a:r>
          </a:p>
        </p:txBody>
      </p:sp>
      <p:sp>
        <p:nvSpPr>
          <p:cNvPr id="21" name="Slide Number Placeholder 20">
            <a:extLst>
              <a:ext uri="{FF2B5EF4-FFF2-40B4-BE49-F238E27FC236}">
                <a16:creationId xmlns:a16="http://schemas.microsoft.com/office/drawing/2014/main" id="{331EF7EF-12C2-8BD1-C86A-285F326A24C2}"/>
              </a:ext>
            </a:extLst>
          </p:cNvPr>
          <p:cNvSpPr>
            <a:spLocks noGrp="1"/>
          </p:cNvSpPr>
          <p:nvPr>
            <p:ph type="sldNum" sz="quarter" idx="12"/>
          </p:nvPr>
        </p:nvSpPr>
        <p:spPr>
          <a:xfrm>
            <a:off x="15806072" y="9765721"/>
            <a:ext cx="2133600" cy="365125"/>
          </a:xfrm>
        </p:spPr>
        <p:txBody>
          <a:bodyPr/>
          <a:lstStyle/>
          <a:p>
            <a:fld id="{B6F15528-21DE-4FAA-801E-634DDDAF4B2B}"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0" y="0"/>
            <a:ext cx="7682977" cy="10287000"/>
            <a:chOff x="0" y="0"/>
            <a:chExt cx="1190294" cy="1593725"/>
          </a:xfrm>
        </p:grpSpPr>
        <p:sp>
          <p:nvSpPr>
            <p:cNvPr id="4" name="Freeform 4"/>
            <p:cNvSpPr/>
            <p:nvPr/>
          </p:nvSpPr>
          <p:spPr>
            <a:xfrm>
              <a:off x="0" y="0"/>
              <a:ext cx="1190294" cy="1593725"/>
            </a:xfrm>
            <a:custGeom>
              <a:avLst/>
              <a:gdLst/>
              <a:ahLst/>
              <a:cxnLst/>
              <a:rect l="l" t="t" r="r" b="b"/>
              <a:pathLst>
                <a:path w="1190294" h="1593725">
                  <a:moveTo>
                    <a:pt x="0" y="0"/>
                  </a:moveTo>
                  <a:lnTo>
                    <a:pt x="1190294" y="0"/>
                  </a:lnTo>
                  <a:lnTo>
                    <a:pt x="1190294" y="1593725"/>
                  </a:lnTo>
                  <a:lnTo>
                    <a:pt x="0" y="1593725"/>
                  </a:lnTo>
                  <a:close/>
                </a:path>
              </a:pathLst>
            </a:custGeom>
            <a:blipFill>
              <a:blip r:embed="rId4"/>
              <a:stretch>
                <a:fillRect l="-10924" r="-89915"/>
              </a:stretch>
            </a:blipFill>
          </p:spPr>
          <p:txBody>
            <a:bodyPr/>
            <a:lstStyle/>
            <a:p>
              <a:endParaRPr lang="en-ZA"/>
            </a:p>
          </p:txBody>
        </p:sp>
      </p:grpSp>
      <p:grpSp>
        <p:nvGrpSpPr>
          <p:cNvPr id="5" name="Group 5"/>
          <p:cNvGrpSpPr/>
          <p:nvPr/>
        </p:nvGrpSpPr>
        <p:grpSpPr>
          <a:xfrm>
            <a:off x="0" y="0"/>
            <a:ext cx="406854" cy="10287000"/>
            <a:chOff x="0" y="0"/>
            <a:chExt cx="542471" cy="13716000"/>
          </a:xfrm>
        </p:grpSpPr>
        <p:sp>
          <p:nvSpPr>
            <p:cNvPr id="6" name="AutoShape 6"/>
            <p:cNvSpPr/>
            <p:nvPr/>
          </p:nvSpPr>
          <p:spPr>
            <a:xfrm>
              <a:off x="0" y="0"/>
              <a:ext cx="542471" cy="2747399"/>
            </a:xfrm>
            <a:prstGeom prst="rect">
              <a:avLst/>
            </a:prstGeom>
            <a:solidFill>
              <a:srgbClr val="097849"/>
            </a:solidFill>
          </p:spPr>
          <p:txBody>
            <a:bodyPr/>
            <a:lstStyle/>
            <a:p>
              <a:endParaRPr lang="en-ZA"/>
            </a:p>
          </p:txBody>
        </p:sp>
        <p:sp>
          <p:nvSpPr>
            <p:cNvPr id="7" name="AutoShape 7"/>
            <p:cNvSpPr/>
            <p:nvPr/>
          </p:nvSpPr>
          <p:spPr>
            <a:xfrm>
              <a:off x="0" y="2741593"/>
              <a:ext cx="542471" cy="2747399"/>
            </a:xfrm>
            <a:prstGeom prst="rect">
              <a:avLst/>
            </a:prstGeom>
            <a:solidFill>
              <a:srgbClr val="E33735"/>
            </a:solidFill>
          </p:spPr>
          <p:txBody>
            <a:bodyPr/>
            <a:lstStyle/>
            <a:p>
              <a:endParaRPr lang="en-ZA"/>
            </a:p>
          </p:txBody>
        </p:sp>
        <p:sp>
          <p:nvSpPr>
            <p:cNvPr id="8" name="AutoShape 8"/>
            <p:cNvSpPr/>
            <p:nvPr/>
          </p:nvSpPr>
          <p:spPr>
            <a:xfrm>
              <a:off x="0" y="5483187"/>
              <a:ext cx="542471" cy="2747399"/>
            </a:xfrm>
            <a:prstGeom prst="rect">
              <a:avLst/>
            </a:prstGeom>
            <a:solidFill>
              <a:srgbClr val="2A357E"/>
            </a:solidFill>
          </p:spPr>
          <p:txBody>
            <a:bodyPr/>
            <a:lstStyle/>
            <a:p>
              <a:endParaRPr lang="en-ZA"/>
            </a:p>
          </p:txBody>
        </p:sp>
        <p:sp>
          <p:nvSpPr>
            <p:cNvPr id="9" name="AutoShape 9"/>
            <p:cNvSpPr/>
            <p:nvPr/>
          </p:nvSpPr>
          <p:spPr>
            <a:xfrm>
              <a:off x="0" y="8224780"/>
              <a:ext cx="542471" cy="2747399"/>
            </a:xfrm>
            <a:prstGeom prst="rect">
              <a:avLst/>
            </a:prstGeom>
            <a:solidFill>
              <a:srgbClr val="FDB732"/>
            </a:solidFill>
          </p:spPr>
          <p:txBody>
            <a:bodyPr/>
            <a:lstStyle/>
            <a:p>
              <a:endParaRPr lang="en-ZA"/>
            </a:p>
          </p:txBody>
        </p:sp>
        <p:sp>
          <p:nvSpPr>
            <p:cNvPr id="10" name="AutoShape 10"/>
            <p:cNvSpPr/>
            <p:nvPr/>
          </p:nvSpPr>
          <p:spPr>
            <a:xfrm>
              <a:off x="0" y="10968601"/>
              <a:ext cx="542471" cy="2747399"/>
            </a:xfrm>
            <a:prstGeom prst="rect">
              <a:avLst/>
            </a:prstGeom>
            <a:solidFill>
              <a:srgbClr val="000000"/>
            </a:solidFill>
          </p:spPr>
          <p:txBody>
            <a:bodyPr/>
            <a:lstStyle/>
            <a:p>
              <a:endParaRPr lang="en-ZA"/>
            </a:p>
          </p:txBody>
        </p:sp>
      </p:grpSp>
      <p:sp>
        <p:nvSpPr>
          <p:cNvPr id="11" name="TextBox 11"/>
          <p:cNvSpPr txBox="1"/>
          <p:nvPr/>
        </p:nvSpPr>
        <p:spPr>
          <a:xfrm>
            <a:off x="8433734" y="3523976"/>
            <a:ext cx="7746436" cy="2743200"/>
          </a:xfrm>
          <a:prstGeom prst="rect">
            <a:avLst/>
          </a:prstGeom>
        </p:spPr>
        <p:txBody>
          <a:bodyPr lIns="0" tIns="0" rIns="0" bIns="0" rtlCol="0" anchor="t">
            <a:spAutoFit/>
          </a:bodyPr>
          <a:lstStyle/>
          <a:p>
            <a:pPr algn="l">
              <a:lnSpc>
                <a:spcPts val="10800"/>
              </a:lnSpc>
            </a:pPr>
            <a:r>
              <a:rPr lang="en-US" sz="9000" b="1" dirty="0">
                <a:solidFill>
                  <a:srgbClr val="000000"/>
                </a:solidFill>
                <a:latin typeface="Montserrat Bold"/>
                <a:ea typeface="Montserrat Bold"/>
                <a:cs typeface="Montserrat Bold"/>
                <a:sym typeface="Montserrat Bold"/>
              </a:rPr>
              <a:t>Plan of Action</a:t>
            </a:r>
          </a:p>
        </p:txBody>
      </p:sp>
      <p:sp>
        <p:nvSpPr>
          <p:cNvPr id="16" name="Slide Number Placeholder 15">
            <a:extLst>
              <a:ext uri="{FF2B5EF4-FFF2-40B4-BE49-F238E27FC236}">
                <a16:creationId xmlns:a16="http://schemas.microsoft.com/office/drawing/2014/main" id="{F8E91AB8-702F-E24E-336A-437175BA78AE}"/>
              </a:ext>
            </a:extLst>
          </p:cNvPr>
          <p:cNvSpPr>
            <a:spLocks noGrp="1"/>
          </p:cNvSpPr>
          <p:nvPr>
            <p:ph type="sldNum" sz="quarter" idx="12"/>
          </p:nvPr>
        </p:nvSpPr>
        <p:spPr>
          <a:xfrm>
            <a:off x="15925800" y="9791700"/>
            <a:ext cx="2133600" cy="365125"/>
          </a:xfrm>
        </p:spPr>
        <p:txBody>
          <a:bodyPr/>
          <a:lstStyle/>
          <a:p>
            <a:fld id="{B6F15528-21DE-4FAA-801E-634DDDAF4B2B}"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3505200" y="446037"/>
            <a:ext cx="9220200" cy="838450"/>
          </a:xfrm>
          <a:prstGeom prst="rect">
            <a:avLst/>
          </a:prstGeom>
          <a:noFill/>
          <a:ln>
            <a:noFill/>
          </a:ln>
        </p:spPr>
        <p:txBody>
          <a:bodyPr spcFirstLastPara="1" wrap="square" lIns="137150" tIns="68550" rIns="137150" bIns="68550" anchor="ctr" anchorCtr="0">
            <a:noAutofit/>
          </a:bodyPr>
          <a:lstStyle/>
          <a:p>
            <a:pPr>
              <a:buSzPct val="100000"/>
            </a:pPr>
            <a:r>
              <a:rPr lang="en" sz="5400" dirty="0">
                <a:latin typeface="Arial"/>
                <a:ea typeface="Arial"/>
                <a:cs typeface="Arial"/>
                <a:sym typeface="Arial"/>
              </a:rPr>
              <a:t>Plan of Action Statement 003</a:t>
            </a:r>
            <a:endParaRPr sz="5400" dirty="0">
              <a:latin typeface="Arial"/>
              <a:ea typeface="Arial"/>
              <a:cs typeface="Arial"/>
              <a:sym typeface="Arial"/>
            </a:endParaRPr>
          </a:p>
        </p:txBody>
      </p:sp>
      <p:graphicFrame>
        <p:nvGraphicFramePr>
          <p:cNvPr id="275" name="Google Shape;275;p38"/>
          <p:cNvGraphicFramePr/>
          <p:nvPr>
            <p:extLst>
              <p:ext uri="{D42A27DB-BD31-4B8C-83A1-F6EECF244321}">
                <p14:modId xmlns:p14="http://schemas.microsoft.com/office/powerpoint/2010/main" val="2047726979"/>
              </p:ext>
            </p:extLst>
          </p:nvPr>
        </p:nvGraphicFramePr>
        <p:xfrm>
          <a:off x="1371600" y="1812277"/>
          <a:ext cx="16333900" cy="7444448"/>
        </p:xfrm>
        <a:graphic>
          <a:graphicData uri="http://schemas.openxmlformats.org/drawingml/2006/table">
            <a:tbl>
              <a:tblPr firstRow="1" firstCol="1" bandRow="1">
                <a:noFill/>
              </a:tblPr>
              <a:tblGrid>
                <a:gridCol w="2395400">
                  <a:extLst>
                    <a:ext uri="{9D8B030D-6E8A-4147-A177-3AD203B41FA5}">
                      <a16:colId xmlns:a16="http://schemas.microsoft.com/office/drawing/2014/main" val="20000"/>
                    </a:ext>
                  </a:extLst>
                </a:gridCol>
                <a:gridCol w="3837450">
                  <a:extLst>
                    <a:ext uri="{9D8B030D-6E8A-4147-A177-3AD203B41FA5}">
                      <a16:colId xmlns:a16="http://schemas.microsoft.com/office/drawing/2014/main" val="20001"/>
                    </a:ext>
                  </a:extLst>
                </a:gridCol>
                <a:gridCol w="1561000">
                  <a:extLst>
                    <a:ext uri="{9D8B030D-6E8A-4147-A177-3AD203B41FA5}">
                      <a16:colId xmlns:a16="http://schemas.microsoft.com/office/drawing/2014/main" val="20002"/>
                    </a:ext>
                  </a:extLst>
                </a:gridCol>
                <a:gridCol w="3840650">
                  <a:extLst>
                    <a:ext uri="{9D8B030D-6E8A-4147-A177-3AD203B41FA5}">
                      <a16:colId xmlns:a16="http://schemas.microsoft.com/office/drawing/2014/main" val="20003"/>
                    </a:ext>
                  </a:extLst>
                </a:gridCol>
                <a:gridCol w="1755450">
                  <a:extLst>
                    <a:ext uri="{9D8B030D-6E8A-4147-A177-3AD203B41FA5}">
                      <a16:colId xmlns:a16="http://schemas.microsoft.com/office/drawing/2014/main" val="20004"/>
                    </a:ext>
                  </a:extLst>
                </a:gridCol>
                <a:gridCol w="1880000">
                  <a:extLst>
                    <a:ext uri="{9D8B030D-6E8A-4147-A177-3AD203B41FA5}">
                      <a16:colId xmlns:a16="http://schemas.microsoft.com/office/drawing/2014/main" val="20005"/>
                    </a:ext>
                  </a:extLst>
                </a:gridCol>
                <a:gridCol w="1063950">
                  <a:extLst>
                    <a:ext uri="{9D8B030D-6E8A-4147-A177-3AD203B41FA5}">
                      <a16:colId xmlns:a16="http://schemas.microsoft.com/office/drawing/2014/main" val="20006"/>
                    </a:ext>
                  </a:extLst>
                </a:gridCol>
              </a:tblGrid>
              <a:tr h="1103474">
                <a:tc>
                  <a:txBody>
                    <a:bodyPr/>
                    <a:lstStyle/>
                    <a:p>
                      <a:pPr marL="36576" marR="45720" lvl="0" indent="0" algn="just" rtl="0">
                        <a:lnSpc>
                          <a:spcPct val="150000"/>
                        </a:lnSpc>
                        <a:spcBef>
                          <a:spcPts val="0"/>
                        </a:spcBef>
                        <a:spcAft>
                          <a:spcPts val="0"/>
                        </a:spcAft>
                        <a:buNone/>
                      </a:pPr>
                      <a:r>
                        <a:rPr lang="en" sz="1400" u="none" strike="noStrike" cap="none">
                          <a:solidFill>
                            <a:schemeClr val="bg1"/>
                          </a:solidFill>
                          <a:latin typeface="Gill Sans"/>
                          <a:ea typeface="Gill Sans"/>
                          <a:cs typeface="Gill Sans"/>
                          <a:sym typeface="Gill Sans"/>
                        </a:rPr>
                        <a:t>FOCUS AREA</a:t>
                      </a:r>
                      <a:endParaRPr sz="1200" u="none" strike="noStrike" cap="none">
                        <a:solidFill>
                          <a:schemeClr val="bg1"/>
                        </a:solidFill>
                        <a:latin typeface="Gill Sans"/>
                        <a:ea typeface="Gill Sans"/>
                        <a:cs typeface="Gill Sans"/>
                        <a:sym typeface="Gill Sans"/>
                      </a:endParaRPr>
                    </a:p>
                  </a:txBody>
                  <a:tcPr marL="102450" marR="102450" marT="182850" marB="0">
                    <a:solidFill>
                      <a:srgbClr val="2A357E"/>
                    </a:solidFill>
                  </a:tcPr>
                </a:tc>
                <a:tc>
                  <a:txBody>
                    <a:bodyPr/>
                    <a:lstStyle/>
                    <a:p>
                      <a:pPr marL="36576" marR="45720" lvl="0" indent="0" algn="just"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RATIONALE</a:t>
                      </a:r>
                      <a:endParaRPr sz="1200" u="none" strike="noStrike" cap="none" dirty="0">
                        <a:solidFill>
                          <a:schemeClr val="bg1"/>
                        </a:solidFill>
                        <a:latin typeface="Gill Sans"/>
                        <a:ea typeface="Gill Sans"/>
                        <a:cs typeface="Gill Sans"/>
                        <a:sym typeface="Gill Sans"/>
                      </a:endParaRPr>
                    </a:p>
                  </a:txBody>
                  <a:tcPr marL="102450" marR="102450" marT="182850" marB="0">
                    <a:solidFill>
                      <a:srgbClr val="2A357E"/>
                    </a:solidFill>
                  </a:tcPr>
                </a:tc>
                <a:tc>
                  <a:txBody>
                    <a:bodyPr/>
                    <a:lstStyle/>
                    <a:p>
                      <a:pPr marL="36576" marR="45720" lvl="0" indent="0" algn="just"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TARGET GROUP</a:t>
                      </a:r>
                      <a:endParaRPr sz="1200" u="none" strike="noStrike" cap="none" dirty="0">
                        <a:solidFill>
                          <a:schemeClr val="bg1"/>
                        </a:solidFill>
                        <a:latin typeface="Gill Sans"/>
                        <a:ea typeface="Gill Sans"/>
                        <a:cs typeface="Gill Sans"/>
                        <a:sym typeface="Gill Sans"/>
                      </a:endParaRPr>
                    </a:p>
                  </a:txBody>
                  <a:tcPr marL="102450" marR="102450" marT="182850" marB="0">
                    <a:solidFill>
                      <a:srgbClr val="2A357E"/>
                    </a:solidFill>
                  </a:tcPr>
                </a:tc>
                <a:tc>
                  <a:txBody>
                    <a:bodyPr/>
                    <a:lstStyle/>
                    <a:p>
                      <a:pPr marL="36576" marR="45720" lvl="0" indent="0" algn="ctr"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PROPOSED ACTIONS</a:t>
                      </a:r>
                      <a:endParaRPr sz="1200" u="none" strike="noStrike" cap="none" dirty="0">
                        <a:solidFill>
                          <a:schemeClr val="bg1"/>
                        </a:solidFill>
                        <a:latin typeface="Gill Sans"/>
                        <a:ea typeface="Gill Sans"/>
                        <a:cs typeface="Gill Sans"/>
                        <a:sym typeface="Gill Sans"/>
                      </a:endParaRPr>
                    </a:p>
                  </a:txBody>
                  <a:tcPr marL="102450" marR="102450" marT="182850" marB="0">
                    <a:solidFill>
                      <a:srgbClr val="2A357E"/>
                    </a:solidFill>
                  </a:tcPr>
                </a:tc>
                <a:tc>
                  <a:txBody>
                    <a:bodyPr/>
                    <a:lstStyle/>
                    <a:p>
                      <a:pPr marL="36576" marR="45720" lvl="0" indent="0" algn="just"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PERIOD</a:t>
                      </a:r>
                      <a:endParaRPr sz="1200" u="none" strike="noStrike" cap="none" dirty="0">
                        <a:solidFill>
                          <a:schemeClr val="bg1"/>
                        </a:solidFill>
                        <a:latin typeface="Gill Sans"/>
                        <a:ea typeface="Gill Sans"/>
                        <a:cs typeface="Gill Sans"/>
                        <a:sym typeface="Gill Sans"/>
                      </a:endParaRPr>
                    </a:p>
                  </a:txBody>
                  <a:tcPr marL="102450" marR="102450" marT="182850" marB="0">
                    <a:solidFill>
                      <a:srgbClr val="2A357E"/>
                    </a:solidFill>
                  </a:tcPr>
                </a:tc>
                <a:tc>
                  <a:txBody>
                    <a:bodyPr/>
                    <a:lstStyle/>
                    <a:p>
                      <a:pPr marL="36576" marR="45720" lvl="0" indent="0" algn="just"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TARGET</a:t>
                      </a:r>
                      <a:endParaRPr sz="1200" u="none" strike="noStrike" cap="none" dirty="0">
                        <a:solidFill>
                          <a:schemeClr val="bg1"/>
                        </a:solidFill>
                        <a:latin typeface="Gill Sans"/>
                        <a:ea typeface="Gill Sans"/>
                        <a:cs typeface="Gill Sans"/>
                        <a:sym typeface="Gill Sans"/>
                      </a:endParaRPr>
                    </a:p>
                  </a:txBody>
                  <a:tcPr marL="102450" marR="102450" marT="182850" marB="0">
                    <a:solidFill>
                      <a:srgbClr val="2A357E"/>
                    </a:solidFill>
                  </a:tcPr>
                </a:tc>
                <a:tc>
                  <a:txBody>
                    <a:bodyPr/>
                    <a:lstStyle/>
                    <a:p>
                      <a:pPr marL="36576" marR="45720" lvl="0" indent="0" algn="just"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Budget</a:t>
                      </a:r>
                      <a:endParaRPr sz="1200" dirty="0">
                        <a:solidFill>
                          <a:schemeClr val="bg1"/>
                        </a:solidFill>
                        <a:latin typeface="Gill Sans"/>
                        <a:ea typeface="Gill Sans"/>
                        <a:cs typeface="Gill Sans"/>
                        <a:sym typeface="Gill Sans"/>
                      </a:endParaRPr>
                    </a:p>
                    <a:p>
                      <a:pPr marL="36576" marR="45720" lvl="0" indent="0" algn="just"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‘000</a:t>
                      </a:r>
                      <a:endParaRPr sz="1400" u="none" strike="noStrike" cap="none" dirty="0">
                        <a:solidFill>
                          <a:schemeClr val="bg1"/>
                        </a:solidFill>
                        <a:latin typeface="Gill Sans"/>
                        <a:ea typeface="Gill Sans"/>
                        <a:cs typeface="Gill Sans"/>
                        <a:sym typeface="Gill Sans"/>
                      </a:endParaRPr>
                    </a:p>
                    <a:p>
                      <a:pPr marL="36576" marR="45720" lvl="0" indent="0" algn="just" rtl="0">
                        <a:lnSpc>
                          <a:spcPct val="150000"/>
                        </a:lnSpc>
                        <a:spcBef>
                          <a:spcPts val="0"/>
                        </a:spcBef>
                        <a:spcAft>
                          <a:spcPts val="0"/>
                        </a:spcAft>
                        <a:buNone/>
                      </a:pPr>
                      <a:endParaRPr sz="1400" dirty="0">
                        <a:solidFill>
                          <a:schemeClr val="bg1"/>
                        </a:solidFill>
                        <a:latin typeface="Gill Sans"/>
                        <a:ea typeface="Gill Sans"/>
                        <a:cs typeface="Gill Sans"/>
                        <a:sym typeface="Gill Sans"/>
                      </a:endParaRPr>
                    </a:p>
                  </a:txBody>
                  <a:tcPr marL="102450" marR="102450" marT="182850" marB="0">
                    <a:solidFill>
                      <a:srgbClr val="2A357E"/>
                    </a:solidFill>
                  </a:tcPr>
                </a:tc>
                <a:extLst>
                  <a:ext uri="{0D108BD9-81ED-4DB2-BD59-A6C34878D82A}">
                    <a16:rowId xmlns:a16="http://schemas.microsoft.com/office/drawing/2014/main" val="10000"/>
                  </a:ext>
                </a:extLst>
              </a:tr>
              <a:tr h="6340974">
                <a:tc>
                  <a:txBody>
                    <a:bodyPr/>
                    <a:lstStyle/>
                    <a:p>
                      <a:pPr marL="57150" marR="43180" lvl="0" indent="0" algn="l" rtl="0">
                        <a:lnSpc>
                          <a:spcPct val="150000"/>
                        </a:lnSpc>
                        <a:spcBef>
                          <a:spcPts val="0"/>
                        </a:spcBef>
                        <a:spcAft>
                          <a:spcPts val="0"/>
                        </a:spcAft>
                        <a:buNone/>
                      </a:pPr>
                      <a:endParaRPr sz="1400" dirty="0">
                        <a:latin typeface="Gill Sans"/>
                        <a:ea typeface="Gill Sans"/>
                        <a:cs typeface="Gill Sans"/>
                        <a:sym typeface="Gill Sans"/>
                      </a:endParaRPr>
                    </a:p>
                    <a:p>
                      <a:pPr marL="57150" marR="43180" lvl="0" indent="0" algn="l"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Ensure effective monitoring of compliance with the B-BBEE Codes</a:t>
                      </a:r>
                      <a:endParaRPr sz="1200" u="none" strike="noStrike" cap="none" dirty="0">
                        <a:solidFill>
                          <a:schemeClr val="bg1"/>
                        </a:solidFill>
                        <a:latin typeface="Gill Sans"/>
                        <a:ea typeface="Gill Sans"/>
                        <a:cs typeface="Gill Sans"/>
                        <a:sym typeface="Gill Sans"/>
                      </a:endParaRPr>
                    </a:p>
                    <a:p>
                      <a:pPr marL="57150" marR="43180" lvl="0" indent="0" algn="l" rtl="0">
                        <a:lnSpc>
                          <a:spcPct val="150000"/>
                        </a:lnSpc>
                        <a:spcBef>
                          <a:spcPts val="2200"/>
                        </a:spcBef>
                        <a:spcAft>
                          <a:spcPts val="0"/>
                        </a:spcAft>
                        <a:buNone/>
                      </a:pPr>
                      <a:r>
                        <a:rPr lang="en" sz="1400" u="none" strike="noStrike" cap="none" dirty="0">
                          <a:latin typeface="Gill Sans"/>
                          <a:ea typeface="Gill Sans"/>
                          <a:cs typeface="Gill Sans"/>
                          <a:sym typeface="Gill Sans"/>
                        </a:rPr>
                        <a:t> </a:t>
                      </a:r>
                      <a:endParaRPr sz="1200" u="none" strike="noStrike" cap="none" dirty="0">
                        <a:latin typeface="Gill Sans"/>
                        <a:ea typeface="Gill Sans"/>
                        <a:cs typeface="Gill Sans"/>
                        <a:sym typeface="Gill Sans"/>
                      </a:endParaRPr>
                    </a:p>
                    <a:p>
                      <a:pPr marL="57150" marR="43180" lvl="0" indent="0" algn="l" rtl="0">
                        <a:lnSpc>
                          <a:spcPct val="150000"/>
                        </a:lnSpc>
                        <a:spcBef>
                          <a:spcPts val="2200"/>
                        </a:spcBef>
                        <a:spcAft>
                          <a:spcPts val="0"/>
                        </a:spcAft>
                        <a:buNone/>
                      </a:pPr>
                      <a:r>
                        <a:rPr lang="en" sz="1400" u="none" strike="noStrike" cap="none" dirty="0">
                          <a:latin typeface="Gill Sans"/>
                          <a:ea typeface="Gill Sans"/>
                          <a:cs typeface="Gill Sans"/>
                          <a:sym typeface="Gill Sans"/>
                        </a:rPr>
                        <a:t> </a:t>
                      </a:r>
                      <a:endParaRPr sz="1200" u="none" strike="noStrike" cap="none" dirty="0">
                        <a:latin typeface="Gill Sans"/>
                        <a:ea typeface="Gill Sans"/>
                        <a:cs typeface="Gill Sans"/>
                        <a:sym typeface="Gill Sans"/>
                      </a:endParaRPr>
                    </a:p>
                  </a:txBody>
                  <a:tcPr marL="102450" marR="102450" marT="0" marB="0">
                    <a:solidFill>
                      <a:srgbClr val="2A357E"/>
                    </a:solidFill>
                  </a:tcPr>
                </a:tc>
                <a:tc>
                  <a:txBody>
                    <a:bodyPr/>
                    <a:lstStyle/>
                    <a:p>
                      <a:pPr marL="0" marR="0" lvl="0" indent="0" algn="just" rtl="0">
                        <a:lnSpc>
                          <a:spcPct val="150000"/>
                        </a:lnSpc>
                        <a:spcBef>
                          <a:spcPts val="0"/>
                        </a:spcBef>
                        <a:spcAft>
                          <a:spcPts val="0"/>
                        </a:spcAft>
                        <a:buNone/>
                      </a:pPr>
                      <a:r>
                        <a:rPr lang="en" sz="1400" b="1" u="none" strike="noStrike" cap="none" dirty="0">
                          <a:latin typeface="Gill Sans"/>
                          <a:ea typeface="Gill Sans"/>
                          <a:cs typeface="Gill Sans"/>
                          <a:sym typeface="Gill Sans"/>
                        </a:rPr>
                        <a:t>Guidance and Advisory - </a:t>
                      </a:r>
                      <a:r>
                        <a:rPr lang="en" sz="1400" u="none" strike="noStrike" cap="none" dirty="0">
                          <a:latin typeface="Gill Sans"/>
                          <a:ea typeface="Gill Sans"/>
                          <a:cs typeface="Gill Sans"/>
                          <a:sym typeface="Gill Sans"/>
                        </a:rPr>
                        <a:t>Government in collaboration with the industry to improve the reporting of individual firms and collection and collating of data related to the compliance with the codes in a manner that draws upon the statutory reporting of Employment Equity and BEE Verification without putting more reporting burden nor risking exposing commercially sensitive information of the reporting firms.</a:t>
                      </a:r>
                      <a:endParaRPr sz="1200" u="none" strike="noStrike" cap="none" dirty="0">
                        <a:latin typeface="Gill Sans"/>
                        <a:ea typeface="Gill Sans"/>
                        <a:cs typeface="Gill Sans"/>
                        <a:sym typeface="Gill Sans"/>
                      </a:endParaRPr>
                    </a:p>
                  </a:txBody>
                  <a:tcPr marL="182850" marR="182850" marT="365750" marB="0">
                    <a:solidFill>
                      <a:srgbClr val="BBD6EE"/>
                    </a:solidFill>
                  </a:tcPr>
                </a:tc>
                <a:tc>
                  <a:txBody>
                    <a:bodyPr/>
                    <a:lstStyle/>
                    <a:p>
                      <a:pPr marL="0" marR="43180" lvl="0" indent="0" algn="l" rtl="0">
                        <a:lnSpc>
                          <a:spcPct val="150000"/>
                        </a:lnSpc>
                        <a:spcBef>
                          <a:spcPts val="0"/>
                        </a:spcBef>
                        <a:spcAft>
                          <a:spcPts val="0"/>
                        </a:spcAft>
                        <a:buNone/>
                      </a:pPr>
                      <a:r>
                        <a:rPr lang="en" sz="1400" u="none" strike="noStrike" cap="none">
                          <a:latin typeface="Gill Sans"/>
                          <a:ea typeface="Gill Sans"/>
                          <a:cs typeface="Gill Sans"/>
                          <a:sym typeface="Gill Sans"/>
                        </a:rPr>
                        <a:t>Government</a:t>
                      </a:r>
                      <a:endParaRPr sz="1200" u="none" strike="noStrike" cap="none">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u="none" strike="noStrike" cap="none">
                          <a:latin typeface="Gill Sans"/>
                          <a:ea typeface="Gill Sans"/>
                          <a:cs typeface="Gill Sans"/>
                          <a:sym typeface="Gill Sans"/>
                        </a:rPr>
                        <a:t>Private Sector</a:t>
                      </a:r>
                      <a:endParaRPr sz="1200" u="none" strike="noStrike" cap="none">
                        <a:latin typeface="Gill Sans"/>
                        <a:ea typeface="Gill Sans"/>
                        <a:cs typeface="Gill Sans"/>
                        <a:sym typeface="Gill Sans"/>
                      </a:endParaRPr>
                    </a:p>
                  </a:txBody>
                  <a:tcPr marL="182850" marR="182850" marT="365750" marB="0">
                    <a:solidFill>
                      <a:srgbClr val="BBD6EE"/>
                    </a:solidFill>
                  </a:tcPr>
                </a:tc>
                <a:tc>
                  <a:txBody>
                    <a:bodyPr/>
                    <a:lstStyle/>
                    <a:p>
                      <a:pPr marL="342900" marR="0" lvl="0" indent="-330200" algn="l" rtl="0">
                        <a:lnSpc>
                          <a:spcPct val="150000"/>
                        </a:lnSpc>
                        <a:spcBef>
                          <a:spcPts val="0"/>
                        </a:spcBef>
                        <a:spcAft>
                          <a:spcPts val="0"/>
                        </a:spcAft>
                        <a:buClr>
                          <a:srgbClr val="000000"/>
                        </a:buClr>
                        <a:buSzPts val="700"/>
                        <a:buFont typeface="Gill Sans"/>
                        <a:buAutoNum type="arabicPeriod"/>
                      </a:pPr>
                      <a:r>
                        <a:rPr lang="en" sz="1400" u="none" strike="noStrike" cap="none" dirty="0">
                          <a:latin typeface="Gill Sans"/>
                          <a:ea typeface="Gill Sans"/>
                          <a:cs typeface="Gill Sans"/>
                          <a:sym typeface="Gill Sans"/>
                        </a:rPr>
                        <a:t>Introduction of a reporting tool to ensure transparency and accountability.  </a:t>
                      </a:r>
                      <a:endParaRPr sz="1200" u="none" strike="noStrike" cap="none" dirty="0">
                        <a:latin typeface="Gill Sans"/>
                        <a:ea typeface="Gill Sans"/>
                        <a:cs typeface="Gill Sans"/>
                        <a:sym typeface="Gill Sans"/>
                      </a:endParaRPr>
                    </a:p>
                    <a:p>
                      <a:pPr marL="342900" marR="0" lvl="0" indent="-330200" algn="l" rtl="0">
                        <a:lnSpc>
                          <a:spcPct val="150000"/>
                        </a:lnSpc>
                        <a:spcBef>
                          <a:spcPts val="0"/>
                        </a:spcBef>
                        <a:spcAft>
                          <a:spcPts val="0"/>
                        </a:spcAft>
                        <a:buClr>
                          <a:srgbClr val="000000"/>
                        </a:buClr>
                        <a:buSzPts val="700"/>
                        <a:buFont typeface="Gill Sans"/>
                        <a:buAutoNum type="arabicPeriod"/>
                      </a:pPr>
                      <a:r>
                        <a:rPr lang="en" sz="1400" u="none" strike="noStrike" cap="none" dirty="0">
                          <a:latin typeface="Gill Sans"/>
                          <a:ea typeface="Gill Sans"/>
                          <a:cs typeface="Gill Sans"/>
                          <a:sym typeface="Gill Sans"/>
                        </a:rPr>
                        <a:t>Conduct regular studies to monitor the state of transformation. </a:t>
                      </a:r>
                      <a:endParaRPr sz="1200" u="none" strike="noStrike" cap="none" dirty="0">
                        <a:latin typeface="Gill Sans"/>
                        <a:ea typeface="Gill Sans"/>
                        <a:cs typeface="Gill Sans"/>
                        <a:sym typeface="Gill Sans"/>
                      </a:endParaRPr>
                    </a:p>
                    <a:p>
                      <a:pPr marL="342900" marR="0" lvl="0" indent="-330200" algn="l" rtl="0">
                        <a:lnSpc>
                          <a:spcPct val="150000"/>
                        </a:lnSpc>
                        <a:spcBef>
                          <a:spcPts val="0"/>
                        </a:spcBef>
                        <a:spcAft>
                          <a:spcPts val="0"/>
                        </a:spcAft>
                        <a:buClr>
                          <a:srgbClr val="000000"/>
                        </a:buClr>
                        <a:buSzPts val="700"/>
                        <a:buFont typeface="Gill Sans"/>
                        <a:buAutoNum type="arabicPeriod"/>
                      </a:pPr>
                      <a:r>
                        <a:rPr lang="en" sz="1400" u="none" strike="noStrike" cap="none" dirty="0">
                          <a:latin typeface="Gill Sans"/>
                          <a:ea typeface="Gill Sans"/>
                          <a:cs typeface="Gill Sans"/>
                          <a:sym typeface="Gill Sans"/>
                        </a:rPr>
                        <a:t>Determine the uses of various State Levers (e.g. Business of government; Procurement Tools; Concessions; Licencing (Gaming and Gambling) and Leases for State Owned Properties) to transform the industry across the tourism value chain (Specialized Enterprises)</a:t>
                      </a:r>
                      <a:endParaRPr sz="2400" dirty="0">
                        <a:latin typeface="Gill Sans"/>
                        <a:ea typeface="Gill Sans"/>
                        <a:cs typeface="Gill Sans"/>
                        <a:sym typeface="Gill Sans"/>
                      </a:endParaRPr>
                    </a:p>
                    <a:p>
                      <a:pPr marL="342900" marR="0" lvl="0" indent="-330200" algn="l" rtl="0">
                        <a:lnSpc>
                          <a:spcPct val="150000"/>
                        </a:lnSpc>
                        <a:spcBef>
                          <a:spcPts val="1000"/>
                        </a:spcBef>
                        <a:spcAft>
                          <a:spcPts val="0"/>
                        </a:spcAft>
                        <a:buClr>
                          <a:srgbClr val="000000"/>
                        </a:buClr>
                        <a:buSzPts val="700"/>
                        <a:buFont typeface="Gill Sans"/>
                        <a:buAutoNum type="arabicPeriod"/>
                      </a:pPr>
                      <a:r>
                        <a:rPr lang="en" sz="1400" u="none" strike="noStrike" cap="none" dirty="0">
                          <a:latin typeface="Gill Sans"/>
                          <a:ea typeface="Gill Sans"/>
                          <a:cs typeface="Gill Sans"/>
                          <a:sym typeface="Gill Sans"/>
                        </a:rPr>
                        <a:t>Alignment to the applicable legislation for guidance – Statement 003 of the Codes of Good Practice and Statement 9 of the B-BBEE Act</a:t>
                      </a:r>
                      <a:endParaRPr sz="2400" dirty="0">
                        <a:latin typeface="Gill Sans"/>
                        <a:ea typeface="Gill Sans"/>
                        <a:cs typeface="Gill Sans"/>
                        <a:sym typeface="Gill Sans"/>
                      </a:endParaRPr>
                    </a:p>
                  </a:txBody>
                  <a:tcPr marL="182850" marR="182850" marT="365750" marB="0">
                    <a:solidFill>
                      <a:srgbClr val="BBD6EE"/>
                    </a:solidFill>
                  </a:tcPr>
                </a:tc>
                <a:tc>
                  <a:txBody>
                    <a:bodyPr/>
                    <a:lstStyle/>
                    <a:p>
                      <a:pPr marL="0" marR="43180" lvl="0" indent="0" algn="l" rtl="0">
                        <a:lnSpc>
                          <a:spcPct val="150000"/>
                        </a:lnSpc>
                        <a:spcBef>
                          <a:spcPts val="0"/>
                        </a:spcBef>
                        <a:spcAft>
                          <a:spcPts val="0"/>
                        </a:spcAft>
                        <a:buNone/>
                      </a:pPr>
                      <a:r>
                        <a:rPr lang="en" sz="1400" u="none" strike="noStrike" cap="none">
                          <a:latin typeface="Gill Sans"/>
                          <a:ea typeface="Gill Sans"/>
                          <a:cs typeface="Gill Sans"/>
                          <a:sym typeface="Gill Sans"/>
                        </a:rPr>
                        <a:t>2025</a:t>
                      </a:r>
                      <a:endParaRPr sz="1200" u="none" strike="noStrike" cap="none">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u="none" strike="noStrike" cap="none">
                          <a:latin typeface="Gill Sans"/>
                          <a:ea typeface="Gill Sans"/>
                          <a:cs typeface="Gill Sans"/>
                          <a:sym typeface="Gill Sans"/>
                        </a:rPr>
                        <a:t>Ongoing</a:t>
                      </a:r>
                      <a:endParaRPr sz="1200" u="none" strike="noStrike" cap="none">
                        <a:latin typeface="Gill Sans"/>
                        <a:ea typeface="Gill Sans"/>
                        <a:cs typeface="Gill Sans"/>
                        <a:sym typeface="Gill Sans"/>
                      </a:endParaRPr>
                    </a:p>
                  </a:txBody>
                  <a:tcPr marL="182850" marR="182850" marT="365750" marB="0">
                    <a:solidFill>
                      <a:srgbClr val="BBD6EE"/>
                    </a:solidFill>
                  </a:tcPr>
                </a:tc>
                <a:tc>
                  <a:txBody>
                    <a:bodyPr/>
                    <a:lstStyle/>
                    <a:p>
                      <a:pPr marL="0" marR="43180" lvl="0" indent="0" algn="l" rtl="0">
                        <a:lnSpc>
                          <a:spcPct val="150000"/>
                        </a:lnSpc>
                        <a:spcBef>
                          <a:spcPts val="0"/>
                        </a:spcBef>
                        <a:spcAft>
                          <a:spcPts val="0"/>
                        </a:spcAft>
                        <a:buNone/>
                      </a:pPr>
                      <a:r>
                        <a:rPr lang="en" sz="1400" u="none" strike="noStrike" cap="none">
                          <a:latin typeface="Gill Sans"/>
                          <a:ea typeface="Gill Sans"/>
                          <a:cs typeface="Gill Sans"/>
                          <a:sym typeface="Gill Sans"/>
                        </a:rPr>
                        <a:t>Annual report on the state of transformation developed.</a:t>
                      </a:r>
                      <a:endParaRPr sz="2400">
                        <a:latin typeface="Gill Sans"/>
                        <a:ea typeface="Gill Sans"/>
                        <a:cs typeface="Gill Sans"/>
                        <a:sym typeface="Gill Sans"/>
                      </a:endParaRPr>
                    </a:p>
                    <a:p>
                      <a:pPr marL="0" marR="43180" lvl="0" indent="0" algn="l" rtl="0">
                        <a:lnSpc>
                          <a:spcPct val="150000"/>
                        </a:lnSpc>
                        <a:spcBef>
                          <a:spcPts val="0"/>
                        </a:spcBef>
                        <a:spcAft>
                          <a:spcPts val="0"/>
                        </a:spcAft>
                        <a:buNone/>
                      </a:pPr>
                      <a:endParaRPr sz="2400">
                        <a:latin typeface="Gill Sans"/>
                        <a:ea typeface="Gill Sans"/>
                        <a:cs typeface="Gill Sans"/>
                        <a:sym typeface="Gill Sans"/>
                      </a:endParaRPr>
                    </a:p>
                    <a:p>
                      <a:pPr marL="0" marR="43180" lvl="0" indent="0" algn="l" rtl="0">
                        <a:lnSpc>
                          <a:spcPct val="150000"/>
                        </a:lnSpc>
                        <a:spcBef>
                          <a:spcPts val="0"/>
                        </a:spcBef>
                        <a:spcAft>
                          <a:spcPts val="0"/>
                        </a:spcAft>
                        <a:buNone/>
                      </a:pPr>
                      <a:r>
                        <a:rPr lang="en" sz="1400" u="none" strike="noStrike" cap="none">
                          <a:latin typeface="Gill Sans"/>
                          <a:ea typeface="Gill Sans"/>
                          <a:cs typeface="Gill Sans"/>
                          <a:sym typeface="Gill Sans"/>
                        </a:rPr>
                        <a:t>First steps of Facilitating sector code implementation</a:t>
                      </a:r>
                      <a:endParaRPr sz="2400">
                        <a:latin typeface="Gill Sans"/>
                        <a:ea typeface="Gill Sans"/>
                        <a:cs typeface="Gill Sans"/>
                        <a:sym typeface="Gill Sans"/>
                      </a:endParaRPr>
                    </a:p>
                    <a:p>
                      <a:pPr marL="0" marR="43180" lvl="0" indent="0" algn="l" rtl="0">
                        <a:lnSpc>
                          <a:spcPct val="150000"/>
                        </a:lnSpc>
                        <a:spcBef>
                          <a:spcPts val="0"/>
                        </a:spcBef>
                        <a:spcAft>
                          <a:spcPts val="0"/>
                        </a:spcAft>
                        <a:buNone/>
                      </a:pPr>
                      <a:endParaRPr sz="2400">
                        <a:latin typeface="Gill Sans"/>
                        <a:ea typeface="Gill Sans"/>
                        <a:cs typeface="Gill Sans"/>
                        <a:sym typeface="Gill Sans"/>
                      </a:endParaRPr>
                    </a:p>
                    <a:p>
                      <a:pPr marL="0" marR="43180" lvl="0" indent="0" algn="l" rtl="0">
                        <a:lnSpc>
                          <a:spcPct val="150000"/>
                        </a:lnSpc>
                        <a:spcBef>
                          <a:spcPts val="0"/>
                        </a:spcBef>
                        <a:spcAft>
                          <a:spcPts val="0"/>
                        </a:spcAft>
                        <a:buNone/>
                      </a:pPr>
                      <a:r>
                        <a:rPr lang="en" sz="1400" u="none" strike="noStrike" cap="none">
                          <a:latin typeface="Gill Sans"/>
                          <a:ea typeface="Gill Sans"/>
                          <a:cs typeface="Gill Sans"/>
                          <a:sym typeface="Gill Sans"/>
                        </a:rPr>
                        <a:t>First steps of Stakeholder engagement</a:t>
                      </a:r>
                      <a:endParaRPr sz="1200" u="none" strike="noStrike" cap="none">
                        <a:latin typeface="Gill Sans"/>
                        <a:ea typeface="Gill Sans"/>
                        <a:cs typeface="Gill Sans"/>
                        <a:sym typeface="Gill Sans"/>
                      </a:endParaRPr>
                    </a:p>
                  </a:txBody>
                  <a:tcPr marL="182850" marR="182850" marT="365750" marB="0">
                    <a:solidFill>
                      <a:srgbClr val="BBD6EE"/>
                    </a:solidFill>
                  </a:tcPr>
                </a:tc>
                <a:tc>
                  <a:txBody>
                    <a:bodyPr/>
                    <a:lstStyle/>
                    <a:p>
                      <a:pPr marL="0" marR="43180" lvl="0" indent="0" algn="l" rtl="0">
                        <a:lnSpc>
                          <a:spcPct val="150000"/>
                        </a:lnSpc>
                        <a:spcBef>
                          <a:spcPts val="0"/>
                        </a:spcBef>
                        <a:spcAft>
                          <a:spcPts val="0"/>
                        </a:spcAft>
                        <a:buNone/>
                      </a:pPr>
                      <a:r>
                        <a:rPr lang="en" sz="1400" u="none" strike="noStrike" cap="none" dirty="0">
                          <a:latin typeface="Gill Sans"/>
                          <a:ea typeface="Gill Sans"/>
                          <a:cs typeface="Gill Sans"/>
                          <a:sym typeface="Gill Sans"/>
                        </a:rPr>
                        <a:t>R1 500</a:t>
                      </a:r>
                      <a:endParaRPr sz="1200" u="none" strike="noStrike" cap="none" dirty="0">
                        <a:latin typeface="Gill Sans"/>
                        <a:ea typeface="Gill Sans"/>
                        <a:cs typeface="Gill Sans"/>
                        <a:sym typeface="Gill Sans"/>
                      </a:endParaRPr>
                    </a:p>
                    <a:p>
                      <a:pPr marL="0" marR="0" lvl="0" indent="0" algn="l" rtl="0">
                        <a:lnSpc>
                          <a:spcPct val="150000"/>
                        </a:lnSpc>
                        <a:spcBef>
                          <a:spcPts val="1000"/>
                        </a:spcBef>
                        <a:spcAft>
                          <a:spcPts val="0"/>
                        </a:spcAft>
                        <a:buNone/>
                      </a:pPr>
                      <a:r>
                        <a:rPr lang="en" sz="1400" u="none" strike="noStrike" cap="none" dirty="0">
                          <a:latin typeface="Gill Sans"/>
                          <a:ea typeface="Gill Sans"/>
                          <a:cs typeface="Gill Sans"/>
                          <a:sym typeface="Gill Sans"/>
                        </a:rPr>
                        <a:t>              </a:t>
                      </a:r>
                      <a:endParaRPr sz="1200" u="none" strike="noStrike" cap="none" dirty="0">
                        <a:latin typeface="Gill Sans"/>
                        <a:ea typeface="Gill Sans"/>
                        <a:cs typeface="Gill Sans"/>
                        <a:sym typeface="Gill Sans"/>
                      </a:endParaRPr>
                    </a:p>
                  </a:txBody>
                  <a:tcPr marL="182850" marR="182850" marT="365750" marB="0">
                    <a:solidFill>
                      <a:srgbClr val="BBD6EE"/>
                    </a:solidFill>
                  </a:tcPr>
                </a:tc>
                <a:extLst>
                  <a:ext uri="{0D108BD9-81ED-4DB2-BD59-A6C34878D82A}">
                    <a16:rowId xmlns:a16="http://schemas.microsoft.com/office/drawing/2014/main" val="10001"/>
                  </a:ext>
                </a:extLst>
              </a:tr>
            </a:tbl>
          </a:graphicData>
        </a:graphic>
      </p:graphicFrame>
      <p:grpSp>
        <p:nvGrpSpPr>
          <p:cNvPr id="2" name="Group 3">
            <a:extLst>
              <a:ext uri="{FF2B5EF4-FFF2-40B4-BE49-F238E27FC236}">
                <a16:creationId xmlns:a16="http://schemas.microsoft.com/office/drawing/2014/main" id="{F687EC82-3D03-2F29-F0CB-2EE39CFFD7E2}"/>
              </a:ext>
            </a:extLst>
          </p:cNvPr>
          <p:cNvGrpSpPr/>
          <p:nvPr/>
        </p:nvGrpSpPr>
        <p:grpSpPr>
          <a:xfrm>
            <a:off x="0" y="0"/>
            <a:ext cx="406854" cy="10287000"/>
            <a:chOff x="0" y="0"/>
            <a:chExt cx="542471" cy="13716000"/>
          </a:xfrm>
        </p:grpSpPr>
        <p:sp>
          <p:nvSpPr>
            <p:cNvPr id="3" name="AutoShape 4">
              <a:extLst>
                <a:ext uri="{FF2B5EF4-FFF2-40B4-BE49-F238E27FC236}">
                  <a16:creationId xmlns:a16="http://schemas.microsoft.com/office/drawing/2014/main" id="{869667A7-71AB-CFA7-B08E-EECAFE1814CE}"/>
                </a:ext>
              </a:extLst>
            </p:cNvPr>
            <p:cNvSpPr/>
            <p:nvPr/>
          </p:nvSpPr>
          <p:spPr>
            <a:xfrm>
              <a:off x="0" y="0"/>
              <a:ext cx="542471" cy="2747399"/>
            </a:xfrm>
            <a:prstGeom prst="rect">
              <a:avLst/>
            </a:prstGeom>
            <a:solidFill>
              <a:srgbClr val="097849"/>
            </a:solidFill>
          </p:spPr>
          <p:txBody>
            <a:bodyPr/>
            <a:lstStyle/>
            <a:p>
              <a:endParaRPr lang="en-ZA">
                <a:solidFill>
                  <a:prstClr val="black"/>
                </a:solidFill>
                <a:latin typeface="Calibri"/>
              </a:endParaRPr>
            </a:p>
          </p:txBody>
        </p:sp>
        <p:sp>
          <p:nvSpPr>
            <p:cNvPr id="4" name="AutoShape 5">
              <a:extLst>
                <a:ext uri="{FF2B5EF4-FFF2-40B4-BE49-F238E27FC236}">
                  <a16:creationId xmlns:a16="http://schemas.microsoft.com/office/drawing/2014/main" id="{C2A16FF4-A9A4-8934-F539-14A877E2C048}"/>
                </a:ext>
              </a:extLst>
            </p:cNvPr>
            <p:cNvSpPr/>
            <p:nvPr/>
          </p:nvSpPr>
          <p:spPr>
            <a:xfrm>
              <a:off x="0" y="2741593"/>
              <a:ext cx="542471" cy="2747399"/>
            </a:xfrm>
            <a:prstGeom prst="rect">
              <a:avLst/>
            </a:prstGeom>
            <a:solidFill>
              <a:srgbClr val="E33735"/>
            </a:solidFill>
          </p:spPr>
          <p:txBody>
            <a:bodyPr/>
            <a:lstStyle/>
            <a:p>
              <a:endParaRPr lang="en-ZA">
                <a:solidFill>
                  <a:prstClr val="black"/>
                </a:solidFill>
                <a:latin typeface="Calibri"/>
              </a:endParaRPr>
            </a:p>
          </p:txBody>
        </p:sp>
        <p:sp>
          <p:nvSpPr>
            <p:cNvPr id="5" name="AutoShape 6">
              <a:extLst>
                <a:ext uri="{FF2B5EF4-FFF2-40B4-BE49-F238E27FC236}">
                  <a16:creationId xmlns:a16="http://schemas.microsoft.com/office/drawing/2014/main" id="{D38D4163-93F7-A49D-F61E-58434B4C22F7}"/>
                </a:ext>
              </a:extLst>
            </p:cNvPr>
            <p:cNvSpPr/>
            <p:nvPr/>
          </p:nvSpPr>
          <p:spPr>
            <a:xfrm>
              <a:off x="0" y="5483187"/>
              <a:ext cx="542471" cy="2747399"/>
            </a:xfrm>
            <a:prstGeom prst="rect">
              <a:avLst/>
            </a:prstGeom>
            <a:solidFill>
              <a:srgbClr val="2A357E"/>
            </a:solidFill>
          </p:spPr>
          <p:txBody>
            <a:bodyPr/>
            <a:lstStyle/>
            <a:p>
              <a:endParaRPr lang="en-ZA">
                <a:solidFill>
                  <a:prstClr val="black"/>
                </a:solidFill>
                <a:latin typeface="Calibri"/>
              </a:endParaRPr>
            </a:p>
          </p:txBody>
        </p:sp>
        <p:sp>
          <p:nvSpPr>
            <p:cNvPr id="6" name="AutoShape 7">
              <a:extLst>
                <a:ext uri="{FF2B5EF4-FFF2-40B4-BE49-F238E27FC236}">
                  <a16:creationId xmlns:a16="http://schemas.microsoft.com/office/drawing/2014/main" id="{A62269E4-D5C6-F002-827B-2FD7A965CC3C}"/>
                </a:ext>
              </a:extLst>
            </p:cNvPr>
            <p:cNvSpPr/>
            <p:nvPr/>
          </p:nvSpPr>
          <p:spPr>
            <a:xfrm>
              <a:off x="0" y="8224780"/>
              <a:ext cx="542471" cy="2747399"/>
            </a:xfrm>
            <a:prstGeom prst="rect">
              <a:avLst/>
            </a:prstGeom>
            <a:solidFill>
              <a:srgbClr val="FDB732"/>
            </a:solidFill>
          </p:spPr>
          <p:txBody>
            <a:bodyPr/>
            <a:lstStyle/>
            <a:p>
              <a:endParaRPr lang="en-ZA">
                <a:solidFill>
                  <a:prstClr val="black"/>
                </a:solidFill>
                <a:latin typeface="Calibri"/>
              </a:endParaRPr>
            </a:p>
          </p:txBody>
        </p:sp>
        <p:sp>
          <p:nvSpPr>
            <p:cNvPr id="7" name="AutoShape 8">
              <a:extLst>
                <a:ext uri="{FF2B5EF4-FFF2-40B4-BE49-F238E27FC236}">
                  <a16:creationId xmlns:a16="http://schemas.microsoft.com/office/drawing/2014/main" id="{2A6B535B-8FA2-545C-700D-3A47B3A2BBF9}"/>
                </a:ext>
              </a:extLst>
            </p:cNvPr>
            <p:cNvSpPr/>
            <p:nvPr/>
          </p:nvSpPr>
          <p:spPr>
            <a:xfrm>
              <a:off x="0" y="10968601"/>
              <a:ext cx="542471" cy="2747399"/>
            </a:xfrm>
            <a:prstGeom prst="rect">
              <a:avLst/>
            </a:prstGeom>
            <a:solidFill>
              <a:srgbClr val="000000"/>
            </a:solidFill>
          </p:spPr>
          <p:txBody>
            <a:bodyPr/>
            <a:lstStyle/>
            <a:p>
              <a:endParaRPr lang="en-ZA">
                <a:solidFill>
                  <a:prstClr val="black"/>
                </a:solidFill>
                <a:latin typeface="Calibri"/>
              </a:endParaRPr>
            </a:p>
          </p:txBody>
        </p:sp>
      </p:grpSp>
      <p:sp>
        <p:nvSpPr>
          <p:cNvPr id="8" name="Freeform 2">
            <a:extLst>
              <a:ext uri="{FF2B5EF4-FFF2-40B4-BE49-F238E27FC236}">
                <a16:creationId xmlns:a16="http://schemas.microsoft.com/office/drawing/2014/main" id="{057F1972-C3DB-F7B8-BE99-9EB6D5BED6D7}"/>
              </a:ext>
            </a:extLst>
          </p:cNvPr>
          <p:cNvSpPr/>
          <p:nvPr/>
        </p:nvSpPr>
        <p:spPr>
          <a:xfrm>
            <a:off x="16622139" y="509387"/>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ZA">
              <a:solidFill>
                <a:prstClr val="black"/>
              </a:solidFill>
              <a:latin typeface="Calibri"/>
            </a:endParaRPr>
          </a:p>
        </p:txBody>
      </p:sp>
      <p:sp>
        <p:nvSpPr>
          <p:cNvPr id="9" name="Slide Number Placeholder 15">
            <a:extLst>
              <a:ext uri="{FF2B5EF4-FFF2-40B4-BE49-F238E27FC236}">
                <a16:creationId xmlns:a16="http://schemas.microsoft.com/office/drawing/2014/main" id="{0CB3DB86-A10C-7C6A-6D50-05E857DA0709}"/>
              </a:ext>
            </a:extLst>
          </p:cNvPr>
          <p:cNvSpPr txBox="1">
            <a:spLocks/>
          </p:cNvSpPr>
          <p:nvPr/>
        </p:nvSpPr>
        <p:spPr>
          <a:xfrm>
            <a:off x="15925800" y="9791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400" smtClean="0"/>
              <a:pPr algn="r"/>
              <a:t>15</a:t>
            </a:fld>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746150" y="650500"/>
            <a:ext cx="16033200" cy="997800"/>
          </a:xfrm>
          <a:prstGeom prst="rect">
            <a:avLst/>
          </a:prstGeom>
          <a:noFill/>
          <a:ln>
            <a:noFill/>
          </a:ln>
        </p:spPr>
        <p:txBody>
          <a:bodyPr spcFirstLastPara="1" wrap="square" lIns="137150" tIns="68550" rIns="137150" bIns="68550" anchor="ctr" anchorCtr="0">
            <a:normAutofit fontScale="90000"/>
          </a:bodyPr>
          <a:lstStyle/>
          <a:p>
            <a:pPr>
              <a:buSzPct val="100000"/>
            </a:pPr>
            <a:r>
              <a:rPr lang="en" dirty="0">
                <a:latin typeface="Arial"/>
                <a:ea typeface="Arial"/>
                <a:cs typeface="Arial"/>
                <a:sym typeface="Arial"/>
              </a:rPr>
              <a:t>Plan of Action Statement 003</a:t>
            </a:r>
            <a:r>
              <a:rPr lang="en" b="1" dirty="0">
                <a:latin typeface="Arial"/>
                <a:ea typeface="Arial"/>
                <a:cs typeface="Arial"/>
                <a:sym typeface="Arial"/>
              </a:rPr>
              <a:t> Cont…</a:t>
            </a:r>
            <a:endParaRPr dirty="0">
              <a:latin typeface="Arial"/>
              <a:ea typeface="Arial"/>
              <a:cs typeface="Arial"/>
              <a:sym typeface="Arial"/>
            </a:endParaRPr>
          </a:p>
        </p:txBody>
      </p:sp>
      <p:graphicFrame>
        <p:nvGraphicFramePr>
          <p:cNvPr id="282" name="Google Shape;282;p39"/>
          <p:cNvGraphicFramePr/>
          <p:nvPr>
            <p:extLst>
              <p:ext uri="{D42A27DB-BD31-4B8C-83A1-F6EECF244321}">
                <p14:modId xmlns:p14="http://schemas.microsoft.com/office/powerpoint/2010/main" val="2811708261"/>
              </p:ext>
            </p:extLst>
          </p:nvPr>
        </p:nvGraphicFramePr>
        <p:xfrm>
          <a:off x="690215" y="1955689"/>
          <a:ext cx="16329450" cy="7285854"/>
        </p:xfrm>
        <a:graphic>
          <a:graphicData uri="http://schemas.openxmlformats.org/drawingml/2006/table">
            <a:tbl>
              <a:tblPr firstRow="1" firstCol="1" bandRow="1">
                <a:noFill/>
              </a:tblPr>
              <a:tblGrid>
                <a:gridCol w="2161400">
                  <a:extLst>
                    <a:ext uri="{9D8B030D-6E8A-4147-A177-3AD203B41FA5}">
                      <a16:colId xmlns:a16="http://schemas.microsoft.com/office/drawing/2014/main" val="20000"/>
                    </a:ext>
                  </a:extLst>
                </a:gridCol>
                <a:gridCol w="3731100">
                  <a:extLst>
                    <a:ext uri="{9D8B030D-6E8A-4147-A177-3AD203B41FA5}">
                      <a16:colId xmlns:a16="http://schemas.microsoft.com/office/drawing/2014/main" val="20001"/>
                    </a:ext>
                  </a:extLst>
                </a:gridCol>
                <a:gridCol w="1663850">
                  <a:extLst>
                    <a:ext uri="{9D8B030D-6E8A-4147-A177-3AD203B41FA5}">
                      <a16:colId xmlns:a16="http://schemas.microsoft.com/office/drawing/2014/main" val="20002"/>
                    </a:ext>
                  </a:extLst>
                </a:gridCol>
                <a:gridCol w="4317000">
                  <a:extLst>
                    <a:ext uri="{9D8B030D-6E8A-4147-A177-3AD203B41FA5}">
                      <a16:colId xmlns:a16="http://schemas.microsoft.com/office/drawing/2014/main" val="20003"/>
                    </a:ext>
                  </a:extLst>
                </a:gridCol>
                <a:gridCol w="1817450">
                  <a:extLst>
                    <a:ext uri="{9D8B030D-6E8A-4147-A177-3AD203B41FA5}">
                      <a16:colId xmlns:a16="http://schemas.microsoft.com/office/drawing/2014/main" val="20004"/>
                    </a:ext>
                  </a:extLst>
                </a:gridCol>
                <a:gridCol w="1622400">
                  <a:extLst>
                    <a:ext uri="{9D8B030D-6E8A-4147-A177-3AD203B41FA5}">
                      <a16:colId xmlns:a16="http://schemas.microsoft.com/office/drawing/2014/main" val="20005"/>
                    </a:ext>
                  </a:extLst>
                </a:gridCol>
                <a:gridCol w="1016250">
                  <a:extLst>
                    <a:ext uri="{9D8B030D-6E8A-4147-A177-3AD203B41FA5}">
                      <a16:colId xmlns:a16="http://schemas.microsoft.com/office/drawing/2014/main" val="20006"/>
                    </a:ext>
                  </a:extLst>
                </a:gridCol>
              </a:tblGrid>
              <a:tr h="7285854">
                <a:tc>
                  <a:txBody>
                    <a:bodyPr/>
                    <a:lstStyle/>
                    <a:p>
                      <a:pPr marL="0" marR="43180" lvl="0" indent="0" algn="l"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Reviewing and Gazetting of sector codes</a:t>
                      </a:r>
                      <a:endParaRPr sz="1400" u="none" strike="noStrike" cap="none" dirty="0">
                        <a:solidFill>
                          <a:schemeClr val="bg1"/>
                        </a:solidFill>
                        <a:latin typeface="Gill Sans"/>
                        <a:ea typeface="Gill Sans"/>
                        <a:cs typeface="Gill Sans"/>
                        <a:sym typeface="Gill Sans"/>
                      </a:endParaRPr>
                    </a:p>
                  </a:txBody>
                  <a:tcPr marL="133000" marR="133000" marT="365750" marB="0">
                    <a:solidFill>
                      <a:srgbClr val="2A357E"/>
                    </a:solidFill>
                  </a:tcPr>
                </a:tc>
                <a:tc>
                  <a:txBody>
                    <a:bodyPr/>
                    <a:lstStyle/>
                    <a:p>
                      <a:pPr marL="0" marR="0" lvl="0" indent="0" algn="just" rtl="0">
                        <a:lnSpc>
                          <a:spcPct val="150000"/>
                        </a:lnSpc>
                        <a:spcBef>
                          <a:spcPts val="0"/>
                        </a:spcBef>
                        <a:spcAft>
                          <a:spcPts val="0"/>
                        </a:spcAft>
                        <a:buNone/>
                      </a:pPr>
                      <a:r>
                        <a:rPr lang="en" sz="1400" b="0" u="none" strike="noStrike" cap="none">
                          <a:solidFill>
                            <a:srgbClr val="000000"/>
                          </a:solidFill>
                          <a:latin typeface="Gill Sans"/>
                          <a:ea typeface="Gill Sans"/>
                          <a:cs typeface="Gill Sans"/>
                          <a:sym typeface="Gill Sans"/>
                        </a:rPr>
                        <a:t>Per the Paragraph 6 of Statement 003, the main responsibility of a Charter Council is to develop the sector codes and to monitor their implementation thereof. </a:t>
                      </a:r>
                      <a:endParaRPr sz="2400">
                        <a:latin typeface="Gill Sans"/>
                        <a:ea typeface="Gill Sans"/>
                        <a:cs typeface="Gill Sans"/>
                        <a:sym typeface="Gill Sans"/>
                      </a:endParaRPr>
                    </a:p>
                    <a:p>
                      <a:pPr marL="0" marR="0" lvl="0" indent="0" algn="just" rtl="0">
                        <a:lnSpc>
                          <a:spcPct val="150000"/>
                        </a:lnSpc>
                        <a:spcBef>
                          <a:spcPts val="1000"/>
                        </a:spcBef>
                        <a:spcAft>
                          <a:spcPts val="0"/>
                        </a:spcAft>
                        <a:buNone/>
                      </a:pPr>
                      <a:r>
                        <a:rPr lang="en" sz="1400" b="0" u="none" strike="noStrike" cap="none">
                          <a:solidFill>
                            <a:srgbClr val="000000"/>
                          </a:solidFill>
                          <a:latin typeface="Gill Sans"/>
                          <a:ea typeface="Gill Sans"/>
                          <a:cs typeface="Gill Sans"/>
                          <a:sym typeface="Gill Sans"/>
                        </a:rPr>
                        <a:t> </a:t>
                      </a:r>
                      <a:endParaRPr sz="1400" b="0" u="none" strike="noStrike" cap="none">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a:solidFill>
                            <a:srgbClr val="000000"/>
                          </a:solidFill>
                          <a:latin typeface="Gill Sans"/>
                          <a:ea typeface="Gill Sans"/>
                          <a:cs typeface="Gill Sans"/>
                          <a:sym typeface="Gill Sans"/>
                        </a:rPr>
                        <a:t> </a:t>
                      </a:r>
                      <a:endParaRPr sz="1400" b="0" u="none" strike="noStrike" cap="none">
                        <a:solidFill>
                          <a:srgbClr val="000000"/>
                        </a:solidFill>
                        <a:latin typeface="Gill Sans"/>
                        <a:ea typeface="Gill Sans"/>
                        <a:cs typeface="Gill Sans"/>
                        <a:sym typeface="Gill Sans"/>
                      </a:endParaRPr>
                    </a:p>
                  </a:txBody>
                  <a:tcPr marL="133000" marR="133000" marT="365750" marB="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a:solidFill>
                            <a:srgbClr val="000000"/>
                          </a:solidFill>
                          <a:latin typeface="Gill Sans"/>
                          <a:ea typeface="Gill Sans"/>
                          <a:cs typeface="Gill Sans"/>
                          <a:sym typeface="Gill Sans"/>
                        </a:rPr>
                        <a:t>Government</a:t>
                      </a:r>
                      <a:endParaRPr sz="1400" b="0" u="none" strike="noStrike" cap="none">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a:solidFill>
                            <a:srgbClr val="000000"/>
                          </a:solidFill>
                          <a:latin typeface="Gill Sans"/>
                          <a:ea typeface="Gill Sans"/>
                          <a:cs typeface="Gill Sans"/>
                          <a:sym typeface="Gill Sans"/>
                        </a:rPr>
                        <a:t>Private Sector</a:t>
                      </a:r>
                      <a:endParaRPr sz="1400" b="0" u="none" strike="noStrike" cap="none">
                        <a:solidFill>
                          <a:srgbClr val="000000"/>
                        </a:solidFill>
                        <a:latin typeface="Gill Sans"/>
                        <a:ea typeface="Gill Sans"/>
                        <a:cs typeface="Gill Sans"/>
                        <a:sym typeface="Gill Sans"/>
                      </a:endParaRPr>
                    </a:p>
                  </a:txBody>
                  <a:tcPr marL="133000" marR="133000" marT="365750" marB="0">
                    <a:solidFill>
                      <a:srgbClr val="BBD6EE"/>
                    </a:solidFill>
                  </a:tcPr>
                </a:tc>
                <a:tc>
                  <a:txBody>
                    <a:bodyPr/>
                    <a:lstStyle/>
                    <a:p>
                      <a:pPr marL="342900" marR="0" lvl="0" indent="-330200" algn="l" rtl="0">
                        <a:lnSpc>
                          <a:spcPct val="150000"/>
                        </a:lnSpc>
                        <a:spcBef>
                          <a:spcPts val="0"/>
                        </a:spcBef>
                        <a:spcAft>
                          <a:spcPts val="0"/>
                        </a:spcAft>
                        <a:buClr>
                          <a:srgbClr val="000000"/>
                        </a:buClr>
                        <a:buSzPts val="700"/>
                        <a:buFont typeface="Gill Sans"/>
                        <a:buAutoNum type="arabicPeriod"/>
                      </a:pPr>
                      <a:r>
                        <a:rPr lang="en" sz="1400" b="0" u="none" strike="noStrike" cap="none">
                          <a:solidFill>
                            <a:srgbClr val="000000"/>
                          </a:solidFill>
                          <a:latin typeface="Gill Sans"/>
                          <a:ea typeface="Gill Sans"/>
                          <a:cs typeface="Gill Sans"/>
                          <a:sym typeface="Gill Sans"/>
                        </a:rPr>
                        <a:t>Receive a letter from the Minister of DTIC with comments on application made</a:t>
                      </a:r>
                      <a:endParaRPr sz="1400" b="0" u="none" strike="noStrike" cap="none">
                        <a:solidFill>
                          <a:srgbClr val="000000"/>
                        </a:solidFill>
                        <a:latin typeface="Gill Sans"/>
                        <a:ea typeface="Gill Sans"/>
                        <a:cs typeface="Gill Sans"/>
                        <a:sym typeface="Gill Sans"/>
                      </a:endParaRPr>
                    </a:p>
                    <a:p>
                      <a:pPr marL="342900" marR="0" lvl="0" indent="-330200" algn="l" rtl="0">
                        <a:lnSpc>
                          <a:spcPct val="150000"/>
                        </a:lnSpc>
                        <a:spcBef>
                          <a:spcPts val="800"/>
                        </a:spcBef>
                        <a:spcAft>
                          <a:spcPts val="0"/>
                        </a:spcAft>
                        <a:buClr>
                          <a:srgbClr val="000000"/>
                        </a:buClr>
                        <a:buSzPts val="700"/>
                        <a:buFont typeface="Gill Sans"/>
                        <a:buAutoNum type="arabicPeriod"/>
                      </a:pPr>
                      <a:r>
                        <a:rPr lang="en" sz="1400" b="0" u="none" strike="noStrike" cap="none">
                          <a:solidFill>
                            <a:srgbClr val="000000"/>
                          </a:solidFill>
                          <a:latin typeface="Gill Sans"/>
                          <a:ea typeface="Gill Sans"/>
                          <a:cs typeface="Gill Sans"/>
                          <a:sym typeface="Gill Sans"/>
                        </a:rPr>
                        <a:t>Develop a Draft Tourism B-BBEE Sector Codes</a:t>
                      </a:r>
                      <a:endParaRPr sz="1400" b="0" u="none" strike="noStrike" cap="none">
                        <a:solidFill>
                          <a:srgbClr val="000000"/>
                        </a:solidFill>
                        <a:latin typeface="Gill Sans"/>
                        <a:ea typeface="Gill Sans"/>
                        <a:cs typeface="Gill Sans"/>
                        <a:sym typeface="Gill Sans"/>
                      </a:endParaRPr>
                    </a:p>
                    <a:p>
                      <a:pPr marL="342900" marR="0" lvl="0" indent="-330200" algn="l" rtl="0">
                        <a:lnSpc>
                          <a:spcPct val="150000"/>
                        </a:lnSpc>
                        <a:spcBef>
                          <a:spcPts val="800"/>
                        </a:spcBef>
                        <a:spcAft>
                          <a:spcPts val="0"/>
                        </a:spcAft>
                        <a:buClr>
                          <a:srgbClr val="000000"/>
                        </a:buClr>
                        <a:buSzPts val="700"/>
                        <a:buFont typeface="Gill Sans"/>
                        <a:buAutoNum type="arabicPeriod"/>
                      </a:pPr>
                      <a:r>
                        <a:rPr lang="en" sz="1400" b="0" u="none" strike="noStrike" cap="none">
                          <a:solidFill>
                            <a:srgbClr val="000000"/>
                          </a:solidFill>
                          <a:latin typeface="Gill Sans"/>
                          <a:ea typeface="Gill Sans"/>
                          <a:cs typeface="Gill Sans"/>
                          <a:sym typeface="Gill Sans"/>
                        </a:rPr>
                        <a:t>Develop stakeholder consultation schedule</a:t>
                      </a:r>
                      <a:endParaRPr sz="1400" b="0" u="none" strike="noStrike" cap="none">
                        <a:solidFill>
                          <a:srgbClr val="000000"/>
                        </a:solidFill>
                        <a:latin typeface="Gill Sans"/>
                        <a:ea typeface="Gill Sans"/>
                        <a:cs typeface="Gill Sans"/>
                        <a:sym typeface="Gill Sans"/>
                      </a:endParaRPr>
                    </a:p>
                    <a:p>
                      <a:pPr marL="342900" marR="0" lvl="0" indent="-330200" algn="l" rtl="0">
                        <a:lnSpc>
                          <a:spcPct val="150000"/>
                        </a:lnSpc>
                        <a:spcBef>
                          <a:spcPts val="800"/>
                        </a:spcBef>
                        <a:spcAft>
                          <a:spcPts val="0"/>
                        </a:spcAft>
                        <a:buClr>
                          <a:srgbClr val="000000"/>
                        </a:buClr>
                        <a:buSzPts val="700"/>
                        <a:buFont typeface="Gill Sans"/>
                        <a:buAutoNum type="arabicPeriod"/>
                      </a:pPr>
                      <a:r>
                        <a:rPr lang="en" sz="1400" b="0" u="none" strike="noStrike" cap="none">
                          <a:solidFill>
                            <a:srgbClr val="000000"/>
                          </a:solidFill>
                          <a:latin typeface="Gill Sans"/>
                          <a:ea typeface="Gill Sans"/>
                          <a:cs typeface="Gill Sans"/>
                          <a:sym typeface="Gill Sans"/>
                        </a:rPr>
                        <a:t>Consolidation of comments into the Draft Code</a:t>
                      </a:r>
                      <a:endParaRPr sz="1400" b="0" u="none" strike="noStrike" cap="none">
                        <a:solidFill>
                          <a:srgbClr val="000000"/>
                        </a:solidFill>
                        <a:latin typeface="Gill Sans"/>
                        <a:ea typeface="Gill Sans"/>
                        <a:cs typeface="Gill Sans"/>
                        <a:sym typeface="Gill Sans"/>
                      </a:endParaRPr>
                    </a:p>
                    <a:p>
                      <a:pPr marL="342900" marR="0" lvl="0" indent="-330200" algn="l" rtl="0">
                        <a:lnSpc>
                          <a:spcPct val="150000"/>
                        </a:lnSpc>
                        <a:spcBef>
                          <a:spcPts val="800"/>
                        </a:spcBef>
                        <a:spcAft>
                          <a:spcPts val="0"/>
                        </a:spcAft>
                        <a:buClr>
                          <a:srgbClr val="000000"/>
                        </a:buClr>
                        <a:buSzPts val="700"/>
                        <a:buFont typeface="Gill Sans"/>
                        <a:buAutoNum type="arabicPeriod"/>
                      </a:pPr>
                      <a:r>
                        <a:rPr lang="en" sz="1400" b="0" u="none" strike="noStrike" cap="none">
                          <a:solidFill>
                            <a:srgbClr val="000000"/>
                          </a:solidFill>
                          <a:latin typeface="Gill Sans"/>
                          <a:ea typeface="Gill Sans"/>
                          <a:cs typeface="Gill Sans"/>
                          <a:sym typeface="Gill Sans"/>
                        </a:rPr>
                        <a:t>Application to the DTIC for gazette of the Amended Tourism B-BBEE Sector Codes</a:t>
                      </a:r>
                      <a:endParaRPr sz="1400" b="0" u="none" strike="noStrike" cap="none">
                        <a:solidFill>
                          <a:srgbClr val="000000"/>
                        </a:solidFill>
                        <a:latin typeface="Gill Sans"/>
                        <a:ea typeface="Gill Sans"/>
                        <a:cs typeface="Gill Sans"/>
                        <a:sym typeface="Gill Sans"/>
                      </a:endParaRPr>
                    </a:p>
                  </a:txBody>
                  <a:tcPr marL="133000" marR="133000" marT="365750" marB="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a:solidFill>
                            <a:srgbClr val="000000"/>
                          </a:solidFill>
                          <a:latin typeface="Gill Sans"/>
                          <a:ea typeface="Gill Sans"/>
                          <a:cs typeface="Gill Sans"/>
                          <a:sym typeface="Gill Sans"/>
                        </a:rPr>
                        <a:t>2025</a:t>
                      </a:r>
                      <a:endParaRPr sz="1400" b="0" u="none" strike="noStrike" cap="none">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a:solidFill>
                            <a:srgbClr val="000000"/>
                          </a:solidFill>
                          <a:latin typeface="Gill Sans"/>
                          <a:ea typeface="Gill Sans"/>
                          <a:cs typeface="Gill Sans"/>
                          <a:sym typeface="Gill Sans"/>
                        </a:rPr>
                        <a:t>Ongoing</a:t>
                      </a:r>
                      <a:endParaRPr sz="1400" b="0" u="none" strike="noStrike" cap="none">
                        <a:solidFill>
                          <a:srgbClr val="000000"/>
                        </a:solidFill>
                        <a:latin typeface="Gill Sans"/>
                        <a:ea typeface="Gill Sans"/>
                        <a:cs typeface="Gill Sans"/>
                        <a:sym typeface="Gill Sans"/>
                      </a:endParaRPr>
                    </a:p>
                  </a:txBody>
                  <a:tcPr marL="133000" marR="133000" marT="365750" marB="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a:solidFill>
                            <a:srgbClr val="000000"/>
                          </a:solidFill>
                          <a:latin typeface="Gill Sans"/>
                          <a:ea typeface="Gill Sans"/>
                          <a:cs typeface="Gill Sans"/>
                          <a:sym typeface="Gill Sans"/>
                        </a:rPr>
                        <a:t>Application for Amendment of Tourism B-BBEE Sector Codes submitted to the DTIC.</a:t>
                      </a:r>
                      <a:endParaRPr sz="2400">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a:solidFill>
                            <a:srgbClr val="000000"/>
                          </a:solidFill>
                          <a:latin typeface="Gill Sans"/>
                          <a:ea typeface="Gill Sans"/>
                          <a:cs typeface="Gill Sans"/>
                          <a:sym typeface="Gill Sans"/>
                        </a:rPr>
                        <a:t>With the above, research, reporting, compliance and remedial actions to take affect within suggestions created by the TTCSA to amend the Tourism Sector Codes</a:t>
                      </a:r>
                      <a:endParaRPr sz="1400" b="0" u="none" strike="noStrike" cap="none">
                        <a:solidFill>
                          <a:srgbClr val="000000"/>
                        </a:solidFill>
                        <a:latin typeface="Gill Sans"/>
                        <a:ea typeface="Gill Sans"/>
                        <a:cs typeface="Gill Sans"/>
                        <a:sym typeface="Gill Sans"/>
                      </a:endParaRPr>
                    </a:p>
                  </a:txBody>
                  <a:tcPr marL="133000" marR="133000" marT="365750" marB="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dirty="0">
                          <a:solidFill>
                            <a:srgbClr val="000000"/>
                          </a:solidFill>
                          <a:latin typeface="Gill Sans"/>
                          <a:ea typeface="Gill Sans"/>
                          <a:cs typeface="Gill Sans"/>
                          <a:sym typeface="Gill Sans"/>
                        </a:rPr>
                        <a:t>R1 155</a:t>
                      </a:r>
                      <a:endParaRPr sz="1400" b="0" u="none" strike="noStrike" cap="none" dirty="0">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dirty="0">
                          <a:solidFill>
                            <a:srgbClr val="000000"/>
                          </a:solidFill>
                          <a:latin typeface="Gill Sans"/>
                          <a:ea typeface="Gill Sans"/>
                          <a:cs typeface="Gill Sans"/>
                          <a:sym typeface="Gill Sans"/>
                        </a:rPr>
                        <a:t> </a:t>
                      </a:r>
                      <a:endParaRPr sz="1400" b="0" u="none" strike="noStrike" cap="none" dirty="0">
                        <a:solidFill>
                          <a:srgbClr val="000000"/>
                        </a:solidFill>
                        <a:latin typeface="Gill Sans"/>
                        <a:ea typeface="Gill Sans"/>
                        <a:cs typeface="Gill Sans"/>
                        <a:sym typeface="Gill Sans"/>
                      </a:endParaRPr>
                    </a:p>
                  </a:txBody>
                  <a:tcPr marL="133000" marR="133000" marT="365750" marB="0">
                    <a:solidFill>
                      <a:srgbClr val="BBD6EE"/>
                    </a:solidFill>
                  </a:tcPr>
                </a:tc>
                <a:extLst>
                  <a:ext uri="{0D108BD9-81ED-4DB2-BD59-A6C34878D82A}">
                    <a16:rowId xmlns:a16="http://schemas.microsoft.com/office/drawing/2014/main" val="10000"/>
                  </a:ext>
                </a:extLst>
              </a:tr>
            </a:tbl>
          </a:graphicData>
        </a:graphic>
      </p:graphicFrame>
      <p:grpSp>
        <p:nvGrpSpPr>
          <p:cNvPr id="2" name="Group 3">
            <a:extLst>
              <a:ext uri="{FF2B5EF4-FFF2-40B4-BE49-F238E27FC236}">
                <a16:creationId xmlns:a16="http://schemas.microsoft.com/office/drawing/2014/main" id="{B49B898F-7725-80C4-5AD6-99840285F8D5}"/>
              </a:ext>
            </a:extLst>
          </p:cNvPr>
          <p:cNvGrpSpPr/>
          <p:nvPr/>
        </p:nvGrpSpPr>
        <p:grpSpPr>
          <a:xfrm>
            <a:off x="0" y="0"/>
            <a:ext cx="406854" cy="10287000"/>
            <a:chOff x="0" y="0"/>
            <a:chExt cx="542471" cy="13716000"/>
          </a:xfrm>
        </p:grpSpPr>
        <p:sp>
          <p:nvSpPr>
            <p:cNvPr id="3" name="AutoShape 4">
              <a:extLst>
                <a:ext uri="{FF2B5EF4-FFF2-40B4-BE49-F238E27FC236}">
                  <a16:creationId xmlns:a16="http://schemas.microsoft.com/office/drawing/2014/main" id="{6BA1D86C-15D4-126E-DDA6-6059E507A16C}"/>
                </a:ext>
              </a:extLst>
            </p:cNvPr>
            <p:cNvSpPr/>
            <p:nvPr/>
          </p:nvSpPr>
          <p:spPr>
            <a:xfrm>
              <a:off x="0" y="0"/>
              <a:ext cx="542471" cy="2747399"/>
            </a:xfrm>
            <a:prstGeom prst="rect">
              <a:avLst/>
            </a:prstGeom>
            <a:solidFill>
              <a:srgbClr val="097849"/>
            </a:solidFill>
          </p:spPr>
          <p:txBody>
            <a:bodyPr/>
            <a:lstStyle/>
            <a:p>
              <a:endParaRPr lang="en-ZA">
                <a:solidFill>
                  <a:prstClr val="black"/>
                </a:solidFill>
                <a:latin typeface="Calibri"/>
              </a:endParaRPr>
            </a:p>
          </p:txBody>
        </p:sp>
        <p:sp>
          <p:nvSpPr>
            <p:cNvPr id="4" name="AutoShape 5">
              <a:extLst>
                <a:ext uri="{FF2B5EF4-FFF2-40B4-BE49-F238E27FC236}">
                  <a16:creationId xmlns:a16="http://schemas.microsoft.com/office/drawing/2014/main" id="{0AFA4544-FDF4-70F6-8AEE-1361A461A71A}"/>
                </a:ext>
              </a:extLst>
            </p:cNvPr>
            <p:cNvSpPr/>
            <p:nvPr/>
          </p:nvSpPr>
          <p:spPr>
            <a:xfrm>
              <a:off x="0" y="2741593"/>
              <a:ext cx="542471" cy="2747399"/>
            </a:xfrm>
            <a:prstGeom prst="rect">
              <a:avLst/>
            </a:prstGeom>
            <a:solidFill>
              <a:srgbClr val="E33735"/>
            </a:solidFill>
          </p:spPr>
          <p:txBody>
            <a:bodyPr/>
            <a:lstStyle/>
            <a:p>
              <a:endParaRPr lang="en-ZA">
                <a:solidFill>
                  <a:prstClr val="black"/>
                </a:solidFill>
                <a:latin typeface="Calibri"/>
              </a:endParaRPr>
            </a:p>
          </p:txBody>
        </p:sp>
        <p:sp>
          <p:nvSpPr>
            <p:cNvPr id="5" name="AutoShape 6">
              <a:extLst>
                <a:ext uri="{FF2B5EF4-FFF2-40B4-BE49-F238E27FC236}">
                  <a16:creationId xmlns:a16="http://schemas.microsoft.com/office/drawing/2014/main" id="{8F4B27AD-8A81-4A48-8A19-4D5C8FA43DC5}"/>
                </a:ext>
              </a:extLst>
            </p:cNvPr>
            <p:cNvSpPr/>
            <p:nvPr/>
          </p:nvSpPr>
          <p:spPr>
            <a:xfrm>
              <a:off x="0" y="5483187"/>
              <a:ext cx="542471" cy="2747399"/>
            </a:xfrm>
            <a:prstGeom prst="rect">
              <a:avLst/>
            </a:prstGeom>
            <a:solidFill>
              <a:srgbClr val="2A357E"/>
            </a:solidFill>
          </p:spPr>
          <p:txBody>
            <a:bodyPr/>
            <a:lstStyle/>
            <a:p>
              <a:endParaRPr lang="en-ZA">
                <a:solidFill>
                  <a:prstClr val="black"/>
                </a:solidFill>
                <a:latin typeface="Calibri"/>
              </a:endParaRPr>
            </a:p>
          </p:txBody>
        </p:sp>
        <p:sp>
          <p:nvSpPr>
            <p:cNvPr id="6" name="AutoShape 7">
              <a:extLst>
                <a:ext uri="{FF2B5EF4-FFF2-40B4-BE49-F238E27FC236}">
                  <a16:creationId xmlns:a16="http://schemas.microsoft.com/office/drawing/2014/main" id="{B9FF7DFD-5FB2-0150-C438-4AF7CE823021}"/>
                </a:ext>
              </a:extLst>
            </p:cNvPr>
            <p:cNvSpPr/>
            <p:nvPr/>
          </p:nvSpPr>
          <p:spPr>
            <a:xfrm>
              <a:off x="0" y="8224780"/>
              <a:ext cx="542471" cy="2747399"/>
            </a:xfrm>
            <a:prstGeom prst="rect">
              <a:avLst/>
            </a:prstGeom>
            <a:solidFill>
              <a:srgbClr val="FDB732"/>
            </a:solidFill>
          </p:spPr>
          <p:txBody>
            <a:bodyPr/>
            <a:lstStyle/>
            <a:p>
              <a:endParaRPr lang="en-ZA">
                <a:solidFill>
                  <a:prstClr val="black"/>
                </a:solidFill>
                <a:latin typeface="Calibri"/>
              </a:endParaRPr>
            </a:p>
          </p:txBody>
        </p:sp>
        <p:sp>
          <p:nvSpPr>
            <p:cNvPr id="7" name="AutoShape 8">
              <a:extLst>
                <a:ext uri="{FF2B5EF4-FFF2-40B4-BE49-F238E27FC236}">
                  <a16:creationId xmlns:a16="http://schemas.microsoft.com/office/drawing/2014/main" id="{175C180F-FD70-7FB6-5576-91C9905F1541}"/>
                </a:ext>
              </a:extLst>
            </p:cNvPr>
            <p:cNvSpPr/>
            <p:nvPr/>
          </p:nvSpPr>
          <p:spPr>
            <a:xfrm>
              <a:off x="0" y="10968601"/>
              <a:ext cx="542471" cy="2747399"/>
            </a:xfrm>
            <a:prstGeom prst="rect">
              <a:avLst/>
            </a:prstGeom>
            <a:solidFill>
              <a:srgbClr val="000000"/>
            </a:solidFill>
          </p:spPr>
          <p:txBody>
            <a:bodyPr/>
            <a:lstStyle/>
            <a:p>
              <a:endParaRPr lang="en-ZA">
                <a:solidFill>
                  <a:prstClr val="black"/>
                </a:solidFill>
                <a:latin typeface="Calibri"/>
              </a:endParaRPr>
            </a:p>
          </p:txBody>
        </p:sp>
      </p:grpSp>
      <p:sp>
        <p:nvSpPr>
          <p:cNvPr id="8" name="Freeform 2">
            <a:extLst>
              <a:ext uri="{FF2B5EF4-FFF2-40B4-BE49-F238E27FC236}">
                <a16:creationId xmlns:a16="http://schemas.microsoft.com/office/drawing/2014/main" id="{C45873F0-5187-A061-AFBC-5CB7DC5BD42B}"/>
              </a:ext>
            </a:extLst>
          </p:cNvPr>
          <p:cNvSpPr/>
          <p:nvPr/>
        </p:nvSpPr>
        <p:spPr>
          <a:xfrm>
            <a:off x="16779350" y="32923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ZA">
              <a:solidFill>
                <a:prstClr val="black"/>
              </a:solidFill>
              <a:latin typeface="Calibri"/>
            </a:endParaRPr>
          </a:p>
        </p:txBody>
      </p:sp>
      <p:sp>
        <p:nvSpPr>
          <p:cNvPr id="9" name="Slide Number Placeholder 15">
            <a:extLst>
              <a:ext uri="{FF2B5EF4-FFF2-40B4-BE49-F238E27FC236}">
                <a16:creationId xmlns:a16="http://schemas.microsoft.com/office/drawing/2014/main" id="{3085C36D-C04D-26DA-28A3-8D43D7D63636}"/>
              </a:ext>
            </a:extLst>
          </p:cNvPr>
          <p:cNvSpPr txBox="1">
            <a:spLocks/>
          </p:cNvSpPr>
          <p:nvPr/>
        </p:nvSpPr>
        <p:spPr>
          <a:xfrm>
            <a:off x="15925800" y="9791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400" smtClean="0"/>
              <a:pPr algn="r"/>
              <a:t>16</a:t>
            </a:fld>
            <a:endParaRPr 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2514600" y="266700"/>
            <a:ext cx="11598250" cy="690605"/>
          </a:xfrm>
          <a:prstGeom prst="rect">
            <a:avLst/>
          </a:prstGeom>
          <a:noFill/>
          <a:ln>
            <a:noFill/>
          </a:ln>
        </p:spPr>
        <p:txBody>
          <a:bodyPr spcFirstLastPara="1" wrap="square" lIns="137150" tIns="68550" rIns="137150" bIns="68550" anchor="ctr" anchorCtr="0">
            <a:normAutofit fontScale="90000"/>
          </a:bodyPr>
          <a:lstStyle/>
          <a:p>
            <a:pPr>
              <a:buSzPct val="100000"/>
            </a:pPr>
            <a:r>
              <a:rPr lang="en" sz="5400" dirty="0">
                <a:latin typeface="Arial"/>
                <a:ea typeface="Arial"/>
                <a:cs typeface="Arial"/>
                <a:sym typeface="Arial"/>
              </a:rPr>
              <a:t>Plan of Action Statement 003 </a:t>
            </a:r>
            <a:r>
              <a:rPr lang="en" sz="5400" b="1" dirty="0">
                <a:latin typeface="Arial"/>
                <a:ea typeface="Arial"/>
                <a:cs typeface="Arial"/>
                <a:sym typeface="Arial"/>
              </a:rPr>
              <a:t>Cont…</a:t>
            </a:r>
            <a:endParaRPr sz="5400" dirty="0">
              <a:latin typeface="Arial"/>
              <a:ea typeface="Arial"/>
              <a:cs typeface="Arial"/>
              <a:sym typeface="Arial"/>
            </a:endParaRPr>
          </a:p>
        </p:txBody>
      </p:sp>
      <p:graphicFrame>
        <p:nvGraphicFramePr>
          <p:cNvPr id="289" name="Google Shape;289;p40"/>
          <p:cNvGraphicFramePr/>
          <p:nvPr>
            <p:extLst>
              <p:ext uri="{D42A27DB-BD31-4B8C-83A1-F6EECF244321}">
                <p14:modId xmlns:p14="http://schemas.microsoft.com/office/powerpoint/2010/main" val="1301862814"/>
              </p:ext>
            </p:extLst>
          </p:nvPr>
        </p:nvGraphicFramePr>
        <p:xfrm>
          <a:off x="746146" y="1789891"/>
          <a:ext cx="16822000" cy="7539804"/>
        </p:xfrm>
        <a:graphic>
          <a:graphicData uri="http://schemas.openxmlformats.org/drawingml/2006/table">
            <a:tbl>
              <a:tblPr firstRow="1" firstCol="1" bandRow="1">
                <a:noFill/>
              </a:tblPr>
              <a:tblGrid>
                <a:gridCol w="2467000">
                  <a:extLst>
                    <a:ext uri="{9D8B030D-6E8A-4147-A177-3AD203B41FA5}">
                      <a16:colId xmlns:a16="http://schemas.microsoft.com/office/drawing/2014/main" val="20000"/>
                    </a:ext>
                  </a:extLst>
                </a:gridCol>
                <a:gridCol w="3952100">
                  <a:extLst>
                    <a:ext uri="{9D8B030D-6E8A-4147-A177-3AD203B41FA5}">
                      <a16:colId xmlns:a16="http://schemas.microsoft.com/office/drawing/2014/main" val="20001"/>
                    </a:ext>
                  </a:extLst>
                </a:gridCol>
                <a:gridCol w="1870200">
                  <a:extLst>
                    <a:ext uri="{9D8B030D-6E8A-4147-A177-3AD203B41FA5}">
                      <a16:colId xmlns:a16="http://schemas.microsoft.com/office/drawing/2014/main" val="20002"/>
                    </a:ext>
                  </a:extLst>
                </a:gridCol>
                <a:gridCol w="4087550">
                  <a:extLst>
                    <a:ext uri="{9D8B030D-6E8A-4147-A177-3AD203B41FA5}">
                      <a16:colId xmlns:a16="http://schemas.microsoft.com/office/drawing/2014/main" val="20003"/>
                    </a:ext>
                  </a:extLst>
                </a:gridCol>
                <a:gridCol w="1790900">
                  <a:extLst>
                    <a:ext uri="{9D8B030D-6E8A-4147-A177-3AD203B41FA5}">
                      <a16:colId xmlns:a16="http://schemas.microsoft.com/office/drawing/2014/main" val="20004"/>
                    </a:ext>
                  </a:extLst>
                </a:gridCol>
                <a:gridCol w="1586900">
                  <a:extLst>
                    <a:ext uri="{9D8B030D-6E8A-4147-A177-3AD203B41FA5}">
                      <a16:colId xmlns:a16="http://schemas.microsoft.com/office/drawing/2014/main" val="20005"/>
                    </a:ext>
                  </a:extLst>
                </a:gridCol>
                <a:gridCol w="1067350">
                  <a:extLst>
                    <a:ext uri="{9D8B030D-6E8A-4147-A177-3AD203B41FA5}">
                      <a16:colId xmlns:a16="http://schemas.microsoft.com/office/drawing/2014/main" val="20006"/>
                    </a:ext>
                  </a:extLst>
                </a:gridCol>
              </a:tblGrid>
              <a:tr h="7539804">
                <a:tc>
                  <a:txBody>
                    <a:bodyPr/>
                    <a:lstStyle/>
                    <a:p>
                      <a:pPr marL="0" marR="43180" lvl="0" indent="0" algn="l" rtl="0">
                        <a:lnSpc>
                          <a:spcPct val="150000"/>
                        </a:lnSpc>
                        <a:spcBef>
                          <a:spcPts val="0"/>
                        </a:spcBef>
                        <a:spcAft>
                          <a:spcPts val="0"/>
                        </a:spcAft>
                        <a:buNone/>
                      </a:pPr>
                      <a:r>
                        <a:rPr lang="en" sz="1400" u="none" strike="noStrike" cap="none" dirty="0">
                          <a:solidFill>
                            <a:schemeClr val="bg1"/>
                          </a:solidFill>
                          <a:latin typeface="Gill Sans"/>
                          <a:ea typeface="Gill Sans"/>
                          <a:cs typeface="Gill Sans"/>
                          <a:sym typeface="Gill Sans"/>
                        </a:rPr>
                        <a:t>Stakeholder engagement</a:t>
                      </a:r>
                      <a:endParaRPr sz="1400" u="none" strike="noStrike" cap="none" dirty="0">
                        <a:solidFill>
                          <a:schemeClr val="bg1"/>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dirty="0">
                          <a:latin typeface="Gill Sans"/>
                          <a:ea typeface="Gill Sans"/>
                          <a:cs typeface="Gill Sans"/>
                          <a:sym typeface="Gill Sans"/>
                        </a:rPr>
                        <a:t> </a:t>
                      </a:r>
                      <a:endParaRPr sz="1400" b="0" u="none" strike="noStrike" cap="none" dirty="0">
                        <a:latin typeface="Gill Sans"/>
                        <a:ea typeface="Gill Sans"/>
                        <a:cs typeface="Gill Sans"/>
                        <a:sym typeface="Gill Sans"/>
                      </a:endParaRPr>
                    </a:p>
                  </a:txBody>
                  <a:tcPr marL="182850" marR="182850" marT="182850" marB="182850">
                    <a:solidFill>
                      <a:srgbClr val="2A357E"/>
                    </a:solidFill>
                  </a:tcPr>
                </a:tc>
                <a:tc>
                  <a:txBody>
                    <a:bodyPr/>
                    <a:lstStyle/>
                    <a:p>
                      <a:pPr marL="0" marR="0" lvl="0" indent="0" algn="just" rtl="0">
                        <a:lnSpc>
                          <a:spcPct val="150000"/>
                        </a:lnSpc>
                        <a:spcBef>
                          <a:spcPts val="0"/>
                        </a:spcBef>
                        <a:spcAft>
                          <a:spcPts val="0"/>
                        </a:spcAft>
                        <a:buNone/>
                      </a:pPr>
                      <a:r>
                        <a:rPr lang="en" sz="1400" u="none" strike="noStrike" cap="none" dirty="0">
                          <a:solidFill>
                            <a:srgbClr val="000000"/>
                          </a:solidFill>
                          <a:latin typeface="Gill Sans"/>
                          <a:ea typeface="Gill Sans"/>
                          <a:cs typeface="Gill Sans"/>
                          <a:sym typeface="Gill Sans"/>
                        </a:rPr>
                        <a:t>Research,reporting and information Sharing - </a:t>
                      </a:r>
                      <a:r>
                        <a:rPr lang="en" sz="1400" b="0" u="none" strike="noStrike" cap="none" dirty="0">
                          <a:solidFill>
                            <a:srgbClr val="000000"/>
                          </a:solidFill>
                          <a:latin typeface="Gill Sans"/>
                          <a:ea typeface="Gill Sans"/>
                          <a:cs typeface="Gill Sans"/>
                          <a:sym typeface="Gill Sans"/>
                        </a:rPr>
                        <a:t>Paragraph 6.4 outlines the functions of the Sector Charter Council which may include sharing of information on B-BBEE to create awareness </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dirty="0">
                          <a:solidFill>
                            <a:srgbClr val="000000"/>
                          </a:solidFill>
                          <a:latin typeface="Gill Sans"/>
                          <a:ea typeface="Gill Sans"/>
                          <a:cs typeface="Gill Sans"/>
                          <a:sym typeface="Gill Sans"/>
                        </a:rPr>
                        <a:t>Government</a:t>
                      </a:r>
                      <a:endParaRPr sz="1400" b="0" u="none" strike="noStrike" cap="none" dirty="0">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dirty="0">
                          <a:solidFill>
                            <a:srgbClr val="000000"/>
                          </a:solidFill>
                          <a:latin typeface="Gill Sans"/>
                          <a:ea typeface="Gill Sans"/>
                          <a:cs typeface="Gill Sans"/>
                          <a:sym typeface="Gill Sans"/>
                        </a:rPr>
                        <a:t>Private Sector</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342900" marR="0" lvl="0" indent="-323850" algn="l" rtl="0">
                        <a:lnSpc>
                          <a:spcPct val="150000"/>
                        </a:lnSpc>
                        <a:spcBef>
                          <a:spcPts val="0"/>
                        </a:spcBef>
                        <a:spcAft>
                          <a:spcPts val="0"/>
                        </a:spcAft>
                        <a:buClr>
                          <a:srgbClr val="000000"/>
                        </a:buClr>
                        <a:buSzPts val="700"/>
                        <a:buFont typeface="Gill Sans"/>
                        <a:buAutoNum type="arabicPeriod"/>
                      </a:pPr>
                      <a:r>
                        <a:rPr lang="en" sz="1400" b="0" u="none" strike="noStrike" cap="none" dirty="0">
                          <a:solidFill>
                            <a:srgbClr val="000000"/>
                          </a:solidFill>
                          <a:latin typeface="Gill Sans"/>
                          <a:ea typeface="Gill Sans"/>
                          <a:cs typeface="Gill Sans"/>
                          <a:sym typeface="Gill Sans"/>
                        </a:rPr>
                        <a:t>Develop Stakeholder engagement plan</a:t>
                      </a:r>
                      <a:endParaRPr sz="1400" b="0" u="none" strike="noStrike" cap="none" dirty="0">
                        <a:solidFill>
                          <a:srgbClr val="000000"/>
                        </a:solidFill>
                        <a:latin typeface="Gill Sans"/>
                        <a:ea typeface="Gill Sans"/>
                        <a:cs typeface="Gill Sans"/>
                        <a:sym typeface="Gill Sans"/>
                      </a:endParaRPr>
                    </a:p>
                    <a:p>
                      <a:pPr marL="342900" marR="0" lvl="0" indent="-323850" algn="l" rtl="0">
                        <a:lnSpc>
                          <a:spcPct val="150000"/>
                        </a:lnSpc>
                        <a:spcBef>
                          <a:spcPts val="800"/>
                        </a:spcBef>
                        <a:spcAft>
                          <a:spcPts val="0"/>
                        </a:spcAft>
                        <a:buClr>
                          <a:srgbClr val="000000"/>
                        </a:buClr>
                        <a:buSzPts val="700"/>
                        <a:buFont typeface="Gill Sans"/>
                        <a:buAutoNum type="arabicPeriod"/>
                      </a:pPr>
                      <a:r>
                        <a:rPr lang="en" sz="1400" b="0" u="none" strike="noStrike" cap="none" dirty="0">
                          <a:solidFill>
                            <a:srgbClr val="000000"/>
                          </a:solidFill>
                          <a:latin typeface="Gill Sans"/>
                          <a:ea typeface="Gill Sans"/>
                          <a:cs typeface="Gill Sans"/>
                          <a:sym typeface="Gill Sans"/>
                        </a:rPr>
                        <a:t>Develop a report and advisory note</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a:solidFill>
                            <a:srgbClr val="000000"/>
                          </a:solidFill>
                          <a:latin typeface="Gill Sans"/>
                          <a:ea typeface="Gill Sans"/>
                          <a:cs typeface="Gill Sans"/>
                          <a:sym typeface="Gill Sans"/>
                        </a:rPr>
                        <a:t>2025</a:t>
                      </a:r>
                      <a:endParaRPr sz="1400" b="0" u="none" strike="noStrike" cap="none">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a:solidFill>
                            <a:srgbClr val="000000"/>
                          </a:solidFill>
                          <a:latin typeface="Gill Sans"/>
                          <a:ea typeface="Gill Sans"/>
                          <a:cs typeface="Gill Sans"/>
                          <a:sym typeface="Gill Sans"/>
                        </a:rPr>
                        <a:t>Ongoing</a:t>
                      </a:r>
                      <a:endParaRPr sz="1400" b="0" u="none" strike="noStrike" cap="none">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dirty="0">
                          <a:solidFill>
                            <a:srgbClr val="000000"/>
                          </a:solidFill>
                          <a:latin typeface="Gill Sans"/>
                          <a:ea typeface="Gill Sans"/>
                          <a:cs typeface="Gill Sans"/>
                          <a:sym typeface="Gill Sans"/>
                        </a:rPr>
                        <a:t>Awareness on B-BBEE Sector Code Conducted.</a:t>
                      </a:r>
                      <a:endParaRPr sz="1400" b="0" u="none" strike="noStrike" cap="none" dirty="0">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dirty="0">
                          <a:solidFill>
                            <a:srgbClr val="000000"/>
                          </a:solidFill>
                          <a:latin typeface="Gill Sans"/>
                          <a:ea typeface="Gill Sans"/>
                          <a:cs typeface="Gill Sans"/>
                          <a:sym typeface="Gill Sans"/>
                        </a:rPr>
                        <a:t>Advisory notes drafted </a:t>
                      </a:r>
                      <a:endParaRPr sz="1400" b="0" u="none" strike="noStrike" cap="none" dirty="0">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dirty="0">
                          <a:solidFill>
                            <a:srgbClr val="000000"/>
                          </a:solidFill>
                          <a:latin typeface="Gill Sans"/>
                          <a:ea typeface="Gill Sans"/>
                          <a:cs typeface="Gill Sans"/>
                          <a:sym typeface="Gill Sans"/>
                        </a:rPr>
                        <a:t>B-BBEE workshops held.</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dirty="0">
                          <a:solidFill>
                            <a:srgbClr val="000000"/>
                          </a:solidFill>
                          <a:latin typeface="Gill Sans"/>
                          <a:ea typeface="Gill Sans"/>
                          <a:cs typeface="Gill Sans"/>
                          <a:sym typeface="Gill Sans"/>
                        </a:rPr>
                        <a:t>R1 500</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extLst>
                  <a:ext uri="{0D108BD9-81ED-4DB2-BD59-A6C34878D82A}">
                    <a16:rowId xmlns:a16="http://schemas.microsoft.com/office/drawing/2014/main" val="10000"/>
                  </a:ext>
                </a:extLst>
              </a:tr>
            </a:tbl>
          </a:graphicData>
        </a:graphic>
      </p:graphicFrame>
      <p:grpSp>
        <p:nvGrpSpPr>
          <p:cNvPr id="2" name="Group 3">
            <a:extLst>
              <a:ext uri="{FF2B5EF4-FFF2-40B4-BE49-F238E27FC236}">
                <a16:creationId xmlns:a16="http://schemas.microsoft.com/office/drawing/2014/main" id="{BE472227-44EC-A8BA-3A24-5DB154FDAC59}"/>
              </a:ext>
            </a:extLst>
          </p:cNvPr>
          <p:cNvGrpSpPr/>
          <p:nvPr/>
        </p:nvGrpSpPr>
        <p:grpSpPr>
          <a:xfrm>
            <a:off x="0" y="0"/>
            <a:ext cx="406854" cy="10287000"/>
            <a:chOff x="0" y="0"/>
            <a:chExt cx="542471" cy="13716000"/>
          </a:xfrm>
        </p:grpSpPr>
        <p:sp>
          <p:nvSpPr>
            <p:cNvPr id="3" name="AutoShape 4">
              <a:extLst>
                <a:ext uri="{FF2B5EF4-FFF2-40B4-BE49-F238E27FC236}">
                  <a16:creationId xmlns:a16="http://schemas.microsoft.com/office/drawing/2014/main" id="{A1BE9EDA-E907-3437-677A-D1BCF2F7A751}"/>
                </a:ext>
              </a:extLst>
            </p:cNvPr>
            <p:cNvSpPr/>
            <p:nvPr/>
          </p:nvSpPr>
          <p:spPr>
            <a:xfrm>
              <a:off x="0" y="0"/>
              <a:ext cx="542471" cy="2747399"/>
            </a:xfrm>
            <a:prstGeom prst="rect">
              <a:avLst/>
            </a:prstGeom>
            <a:solidFill>
              <a:srgbClr val="097849"/>
            </a:solidFill>
          </p:spPr>
          <p:txBody>
            <a:bodyPr/>
            <a:lstStyle/>
            <a:p>
              <a:endParaRPr lang="en-ZA">
                <a:solidFill>
                  <a:prstClr val="black"/>
                </a:solidFill>
                <a:latin typeface="Calibri"/>
              </a:endParaRPr>
            </a:p>
          </p:txBody>
        </p:sp>
        <p:sp>
          <p:nvSpPr>
            <p:cNvPr id="4" name="AutoShape 5">
              <a:extLst>
                <a:ext uri="{FF2B5EF4-FFF2-40B4-BE49-F238E27FC236}">
                  <a16:creationId xmlns:a16="http://schemas.microsoft.com/office/drawing/2014/main" id="{BB75D99C-D820-A233-A97E-3F55DD7F5848}"/>
                </a:ext>
              </a:extLst>
            </p:cNvPr>
            <p:cNvSpPr/>
            <p:nvPr/>
          </p:nvSpPr>
          <p:spPr>
            <a:xfrm>
              <a:off x="0" y="2741593"/>
              <a:ext cx="542471" cy="2747399"/>
            </a:xfrm>
            <a:prstGeom prst="rect">
              <a:avLst/>
            </a:prstGeom>
            <a:solidFill>
              <a:srgbClr val="E33735"/>
            </a:solidFill>
          </p:spPr>
          <p:txBody>
            <a:bodyPr/>
            <a:lstStyle/>
            <a:p>
              <a:endParaRPr lang="en-ZA">
                <a:solidFill>
                  <a:prstClr val="black"/>
                </a:solidFill>
                <a:latin typeface="Calibri"/>
              </a:endParaRPr>
            </a:p>
          </p:txBody>
        </p:sp>
        <p:sp>
          <p:nvSpPr>
            <p:cNvPr id="5" name="AutoShape 6">
              <a:extLst>
                <a:ext uri="{FF2B5EF4-FFF2-40B4-BE49-F238E27FC236}">
                  <a16:creationId xmlns:a16="http://schemas.microsoft.com/office/drawing/2014/main" id="{1B32966B-7493-CF04-7122-DD7A6DA9EDB1}"/>
                </a:ext>
              </a:extLst>
            </p:cNvPr>
            <p:cNvSpPr/>
            <p:nvPr/>
          </p:nvSpPr>
          <p:spPr>
            <a:xfrm>
              <a:off x="0" y="5483187"/>
              <a:ext cx="542471" cy="2747399"/>
            </a:xfrm>
            <a:prstGeom prst="rect">
              <a:avLst/>
            </a:prstGeom>
            <a:solidFill>
              <a:srgbClr val="2A357E"/>
            </a:solidFill>
          </p:spPr>
          <p:txBody>
            <a:bodyPr/>
            <a:lstStyle/>
            <a:p>
              <a:endParaRPr lang="en-ZA">
                <a:solidFill>
                  <a:prstClr val="black"/>
                </a:solidFill>
                <a:latin typeface="Calibri"/>
              </a:endParaRPr>
            </a:p>
          </p:txBody>
        </p:sp>
        <p:sp>
          <p:nvSpPr>
            <p:cNvPr id="6" name="AutoShape 7">
              <a:extLst>
                <a:ext uri="{FF2B5EF4-FFF2-40B4-BE49-F238E27FC236}">
                  <a16:creationId xmlns:a16="http://schemas.microsoft.com/office/drawing/2014/main" id="{AA8EF93F-3308-C2DF-7DD5-2267898D59A9}"/>
                </a:ext>
              </a:extLst>
            </p:cNvPr>
            <p:cNvSpPr/>
            <p:nvPr/>
          </p:nvSpPr>
          <p:spPr>
            <a:xfrm>
              <a:off x="0" y="8224780"/>
              <a:ext cx="542471" cy="2747399"/>
            </a:xfrm>
            <a:prstGeom prst="rect">
              <a:avLst/>
            </a:prstGeom>
            <a:solidFill>
              <a:srgbClr val="FDB732"/>
            </a:solidFill>
          </p:spPr>
          <p:txBody>
            <a:bodyPr/>
            <a:lstStyle/>
            <a:p>
              <a:endParaRPr lang="en-ZA">
                <a:solidFill>
                  <a:prstClr val="black"/>
                </a:solidFill>
                <a:latin typeface="Calibri"/>
              </a:endParaRPr>
            </a:p>
          </p:txBody>
        </p:sp>
        <p:sp>
          <p:nvSpPr>
            <p:cNvPr id="7" name="AutoShape 8">
              <a:extLst>
                <a:ext uri="{FF2B5EF4-FFF2-40B4-BE49-F238E27FC236}">
                  <a16:creationId xmlns:a16="http://schemas.microsoft.com/office/drawing/2014/main" id="{B07F0BF6-3DC4-AAEC-31EB-5695EB0A7AB6}"/>
                </a:ext>
              </a:extLst>
            </p:cNvPr>
            <p:cNvSpPr/>
            <p:nvPr/>
          </p:nvSpPr>
          <p:spPr>
            <a:xfrm>
              <a:off x="0" y="10968601"/>
              <a:ext cx="542471" cy="2747399"/>
            </a:xfrm>
            <a:prstGeom prst="rect">
              <a:avLst/>
            </a:prstGeom>
            <a:solidFill>
              <a:srgbClr val="000000"/>
            </a:solidFill>
          </p:spPr>
          <p:txBody>
            <a:bodyPr/>
            <a:lstStyle/>
            <a:p>
              <a:endParaRPr lang="en-ZA">
                <a:solidFill>
                  <a:prstClr val="black"/>
                </a:solidFill>
                <a:latin typeface="Calibri"/>
              </a:endParaRPr>
            </a:p>
          </p:txBody>
        </p:sp>
      </p:grpSp>
      <p:sp>
        <p:nvSpPr>
          <p:cNvPr id="8" name="Freeform 2">
            <a:extLst>
              <a:ext uri="{FF2B5EF4-FFF2-40B4-BE49-F238E27FC236}">
                <a16:creationId xmlns:a16="http://schemas.microsoft.com/office/drawing/2014/main" id="{1B5121C7-9C8F-8D21-F5E5-D521A834DE28}"/>
              </a:ext>
            </a:extLst>
          </p:cNvPr>
          <p:cNvSpPr/>
          <p:nvPr/>
        </p:nvSpPr>
        <p:spPr>
          <a:xfrm>
            <a:off x="16779350" y="468923"/>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ZA">
              <a:solidFill>
                <a:prstClr val="black"/>
              </a:solidFill>
              <a:latin typeface="Calibri"/>
            </a:endParaRPr>
          </a:p>
        </p:txBody>
      </p:sp>
      <p:sp>
        <p:nvSpPr>
          <p:cNvPr id="9" name="Slide Number Placeholder 15">
            <a:extLst>
              <a:ext uri="{FF2B5EF4-FFF2-40B4-BE49-F238E27FC236}">
                <a16:creationId xmlns:a16="http://schemas.microsoft.com/office/drawing/2014/main" id="{B55D7768-A798-969E-9E2C-D2DBFD4348ED}"/>
              </a:ext>
            </a:extLst>
          </p:cNvPr>
          <p:cNvSpPr txBox="1">
            <a:spLocks/>
          </p:cNvSpPr>
          <p:nvPr/>
        </p:nvSpPr>
        <p:spPr>
          <a:xfrm>
            <a:off x="15925800" y="9791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400" smtClean="0"/>
              <a:pPr algn="r"/>
              <a:t>17</a:t>
            </a:fld>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a:off x="2671273" y="485802"/>
            <a:ext cx="11887200" cy="683000"/>
          </a:xfrm>
          <a:prstGeom prst="rect">
            <a:avLst/>
          </a:prstGeom>
          <a:noFill/>
          <a:ln>
            <a:noFill/>
          </a:ln>
        </p:spPr>
        <p:txBody>
          <a:bodyPr spcFirstLastPara="1" wrap="square" lIns="137150" tIns="68550" rIns="137150" bIns="68550" anchor="ctr" anchorCtr="0">
            <a:noAutofit/>
          </a:bodyPr>
          <a:lstStyle/>
          <a:p>
            <a:pPr>
              <a:buSzPct val="100000"/>
            </a:pPr>
            <a:r>
              <a:rPr lang="en" sz="5400" dirty="0">
                <a:latin typeface="Arial"/>
                <a:ea typeface="Arial"/>
                <a:cs typeface="Arial"/>
                <a:sym typeface="Arial"/>
              </a:rPr>
              <a:t>Plan of Action Statement 003</a:t>
            </a:r>
            <a:r>
              <a:rPr lang="en" sz="5400" b="1" dirty="0">
                <a:latin typeface="Arial"/>
                <a:ea typeface="Arial"/>
                <a:cs typeface="Arial"/>
                <a:sym typeface="Arial"/>
              </a:rPr>
              <a:t> Cont…</a:t>
            </a:r>
            <a:endParaRPr sz="5400" dirty="0">
              <a:latin typeface="Arial"/>
              <a:ea typeface="Arial"/>
              <a:cs typeface="Arial"/>
              <a:sym typeface="Arial"/>
            </a:endParaRPr>
          </a:p>
        </p:txBody>
      </p:sp>
      <p:graphicFrame>
        <p:nvGraphicFramePr>
          <p:cNvPr id="296" name="Google Shape;296;p41"/>
          <p:cNvGraphicFramePr/>
          <p:nvPr>
            <p:extLst>
              <p:ext uri="{D42A27DB-BD31-4B8C-83A1-F6EECF244321}">
                <p14:modId xmlns:p14="http://schemas.microsoft.com/office/powerpoint/2010/main" val="2654764354"/>
              </p:ext>
            </p:extLst>
          </p:nvPr>
        </p:nvGraphicFramePr>
        <p:xfrm>
          <a:off x="746097" y="1789890"/>
          <a:ext cx="16822050" cy="7778564"/>
        </p:xfrm>
        <a:graphic>
          <a:graphicData uri="http://schemas.openxmlformats.org/drawingml/2006/table">
            <a:tbl>
              <a:tblPr firstRow="1" firstCol="1" bandRow="1">
                <a:noFill/>
              </a:tblPr>
              <a:tblGrid>
                <a:gridCol w="1554350">
                  <a:extLst>
                    <a:ext uri="{9D8B030D-6E8A-4147-A177-3AD203B41FA5}">
                      <a16:colId xmlns:a16="http://schemas.microsoft.com/office/drawing/2014/main" val="20000"/>
                    </a:ext>
                  </a:extLst>
                </a:gridCol>
                <a:gridCol w="4322650">
                  <a:extLst>
                    <a:ext uri="{9D8B030D-6E8A-4147-A177-3AD203B41FA5}">
                      <a16:colId xmlns:a16="http://schemas.microsoft.com/office/drawing/2014/main" val="20001"/>
                    </a:ext>
                  </a:extLst>
                </a:gridCol>
                <a:gridCol w="1919100">
                  <a:extLst>
                    <a:ext uri="{9D8B030D-6E8A-4147-A177-3AD203B41FA5}">
                      <a16:colId xmlns:a16="http://schemas.microsoft.com/office/drawing/2014/main" val="20002"/>
                    </a:ext>
                  </a:extLst>
                </a:gridCol>
                <a:gridCol w="4487950">
                  <a:extLst>
                    <a:ext uri="{9D8B030D-6E8A-4147-A177-3AD203B41FA5}">
                      <a16:colId xmlns:a16="http://schemas.microsoft.com/office/drawing/2014/main" val="20003"/>
                    </a:ext>
                  </a:extLst>
                </a:gridCol>
                <a:gridCol w="1343900">
                  <a:extLst>
                    <a:ext uri="{9D8B030D-6E8A-4147-A177-3AD203B41FA5}">
                      <a16:colId xmlns:a16="http://schemas.microsoft.com/office/drawing/2014/main" val="20004"/>
                    </a:ext>
                  </a:extLst>
                </a:gridCol>
                <a:gridCol w="2126750">
                  <a:extLst>
                    <a:ext uri="{9D8B030D-6E8A-4147-A177-3AD203B41FA5}">
                      <a16:colId xmlns:a16="http://schemas.microsoft.com/office/drawing/2014/main" val="20005"/>
                    </a:ext>
                  </a:extLst>
                </a:gridCol>
                <a:gridCol w="1067350">
                  <a:extLst>
                    <a:ext uri="{9D8B030D-6E8A-4147-A177-3AD203B41FA5}">
                      <a16:colId xmlns:a16="http://schemas.microsoft.com/office/drawing/2014/main" val="20006"/>
                    </a:ext>
                  </a:extLst>
                </a:gridCol>
              </a:tblGrid>
              <a:tr h="7778564">
                <a:tc>
                  <a:txBody>
                    <a:bodyPr/>
                    <a:lstStyle/>
                    <a:p>
                      <a:pPr marL="0" marR="43180" lvl="0" indent="0" algn="l" rtl="0">
                        <a:lnSpc>
                          <a:spcPct val="150000"/>
                        </a:lnSpc>
                        <a:spcBef>
                          <a:spcPts val="0"/>
                        </a:spcBef>
                        <a:spcAft>
                          <a:spcPts val="0"/>
                        </a:spcAft>
                        <a:buClr>
                          <a:srgbClr val="FFFFFF"/>
                        </a:buClr>
                        <a:buSzPts val="900"/>
                        <a:buFont typeface="Calibri"/>
                        <a:buNone/>
                      </a:pPr>
                      <a:r>
                        <a:rPr lang="en" sz="1400" i="1" u="none" strike="noStrike" cap="none" dirty="0">
                          <a:solidFill>
                            <a:srgbClr val="FFFFFF"/>
                          </a:solidFill>
                          <a:latin typeface="Gill Sans"/>
                          <a:ea typeface="Gill Sans"/>
                          <a:cs typeface="Gill Sans"/>
                          <a:sym typeface="Gill Sans"/>
                        </a:rPr>
                        <a:t>Database</a:t>
                      </a:r>
                      <a:endParaRPr sz="1400" u="none" strike="noStrike" cap="none" dirty="0">
                        <a:solidFill>
                          <a:srgbClr val="FFFFFF"/>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u="none" strike="noStrike" cap="none" dirty="0">
                          <a:latin typeface="Gill Sans"/>
                          <a:ea typeface="Gill Sans"/>
                          <a:cs typeface="Gill Sans"/>
                          <a:sym typeface="Gill Sans"/>
                        </a:rPr>
                        <a:t> </a:t>
                      </a:r>
                      <a:endParaRPr sz="1400" u="none" strike="noStrike" cap="none" dirty="0">
                        <a:latin typeface="Gill Sans"/>
                        <a:ea typeface="Gill Sans"/>
                        <a:cs typeface="Gill Sans"/>
                        <a:sym typeface="Gill Sans"/>
                      </a:endParaRPr>
                    </a:p>
                  </a:txBody>
                  <a:tcPr marL="182850" marR="182850" marT="182850" marB="182850">
                    <a:solidFill>
                      <a:srgbClr val="2A357E"/>
                    </a:solidFill>
                  </a:tcPr>
                </a:tc>
                <a:tc>
                  <a:txBody>
                    <a:bodyPr/>
                    <a:lstStyle/>
                    <a:p>
                      <a:pPr marL="285750" marR="0" lvl="0" indent="-228600" algn="l" rtl="0">
                        <a:spcBef>
                          <a:spcPts val="0"/>
                        </a:spcBef>
                        <a:spcAft>
                          <a:spcPts val="0"/>
                        </a:spcAft>
                        <a:buClr>
                          <a:srgbClr val="000000"/>
                        </a:buClr>
                        <a:buSzPts val="900"/>
                        <a:buFont typeface="Arial"/>
                        <a:buNone/>
                      </a:pPr>
                      <a:endParaRPr sz="1400" u="none" strike="noStrike" cap="none" dirty="0">
                        <a:solidFill>
                          <a:srgbClr val="000000"/>
                        </a:solidFill>
                        <a:latin typeface="Gill Sans"/>
                        <a:ea typeface="Gill Sans"/>
                        <a:cs typeface="Gill Sans"/>
                        <a:sym typeface="Gill Sans"/>
                      </a:endParaRPr>
                    </a:p>
                    <a:p>
                      <a:pPr marL="285750" marR="0" lvl="0" indent="-273050" algn="l" rtl="0">
                        <a:spcBef>
                          <a:spcPts val="0"/>
                        </a:spcBef>
                        <a:spcAft>
                          <a:spcPts val="0"/>
                        </a:spcAft>
                        <a:buClr>
                          <a:srgbClr val="000000"/>
                        </a:buClr>
                        <a:buSzPts val="700"/>
                        <a:buFont typeface="Gill Sans"/>
                        <a:buChar char="•"/>
                      </a:pPr>
                      <a:r>
                        <a:rPr lang="en" sz="1400" u="none" strike="noStrike" cap="none" dirty="0">
                          <a:solidFill>
                            <a:srgbClr val="000000"/>
                          </a:solidFill>
                          <a:latin typeface="Gill Sans"/>
                          <a:ea typeface="Gill Sans"/>
                          <a:cs typeface="Gill Sans"/>
                          <a:sym typeface="Gill Sans"/>
                        </a:rPr>
                        <a:t>Compliance, Remedial Actions and Possible  Empowerment Programmes Recommended</a:t>
                      </a:r>
                      <a:endParaRPr sz="2400" dirty="0">
                        <a:latin typeface="Gill Sans"/>
                        <a:ea typeface="Gill Sans"/>
                        <a:cs typeface="Gill Sans"/>
                        <a:sym typeface="Gill Sans"/>
                      </a:endParaRPr>
                    </a:p>
                  </a:txBody>
                  <a:tcPr marL="182850" marR="182850" marT="182850" marB="182850">
                    <a:solidFill>
                      <a:srgbClr val="BBD6EE"/>
                    </a:solidFill>
                  </a:tcPr>
                </a:tc>
                <a:tc>
                  <a:txBody>
                    <a:bodyPr/>
                    <a:lstStyle/>
                    <a:p>
                      <a:pPr marL="0" marR="43180" lvl="0" indent="0" algn="l" rtl="0">
                        <a:lnSpc>
                          <a:spcPct val="150000"/>
                        </a:lnSpc>
                        <a:spcBef>
                          <a:spcPts val="0"/>
                        </a:spcBef>
                        <a:spcAft>
                          <a:spcPts val="0"/>
                        </a:spcAft>
                        <a:buNone/>
                      </a:pPr>
                      <a:r>
                        <a:rPr lang="en-ZA" sz="1400" b="0" u="none" strike="noStrike" cap="none" dirty="0">
                          <a:solidFill>
                            <a:srgbClr val="000000"/>
                          </a:solidFill>
                          <a:latin typeface="Gill Sans"/>
                          <a:ea typeface="Gill Sans"/>
                          <a:cs typeface="Gill Sans"/>
                          <a:sym typeface="Gill Sans"/>
                        </a:rPr>
                        <a:t>Government</a:t>
                      </a:r>
                    </a:p>
                    <a:p>
                      <a:pPr marL="0" marR="43180" lvl="0" indent="0" algn="l" rtl="0">
                        <a:lnSpc>
                          <a:spcPct val="150000"/>
                        </a:lnSpc>
                        <a:spcBef>
                          <a:spcPts val="2200"/>
                        </a:spcBef>
                        <a:spcAft>
                          <a:spcPts val="0"/>
                        </a:spcAft>
                        <a:buNone/>
                      </a:pPr>
                      <a:r>
                        <a:rPr lang="en-ZA" sz="1400" b="0" u="none" strike="noStrike" cap="none" dirty="0">
                          <a:solidFill>
                            <a:srgbClr val="000000"/>
                          </a:solidFill>
                          <a:latin typeface="Gill Sans"/>
                          <a:ea typeface="Gill Sans"/>
                          <a:cs typeface="Gill Sans"/>
                          <a:sym typeface="Gill Sans"/>
                        </a:rPr>
                        <a:t>Private Sector</a:t>
                      </a:r>
                    </a:p>
                    <a:p>
                      <a:pPr marL="12700" marR="0" lvl="0" indent="0" algn="l" rtl="0">
                        <a:spcBef>
                          <a:spcPts val="0"/>
                        </a:spcBef>
                        <a:spcAft>
                          <a:spcPts val="0"/>
                        </a:spcAft>
                        <a:buClr>
                          <a:srgbClr val="000000"/>
                        </a:buClr>
                        <a:buSzPts val="700"/>
                        <a:buFont typeface="Gill Sans"/>
                        <a:buNone/>
                      </a:pPr>
                      <a:r>
                        <a:rPr lang="en-ZA" sz="1400" b="0" u="none" strike="noStrike" cap="none" dirty="0">
                          <a:solidFill>
                            <a:srgbClr val="000000"/>
                          </a:solidFill>
                          <a:latin typeface="Gill Sans"/>
                          <a:ea typeface="Gill Sans"/>
                          <a:cs typeface="Gill Sans"/>
                          <a:sym typeface="Gill Sans"/>
                        </a:rPr>
                        <a:t> (big and small)</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0" lvl="0" indent="0" algn="l" rtl="0">
                        <a:spcBef>
                          <a:spcPts val="0"/>
                        </a:spcBef>
                        <a:spcAft>
                          <a:spcPts val="0"/>
                        </a:spcAft>
                        <a:buNone/>
                      </a:pPr>
                      <a:r>
                        <a:rPr lang="en-ZA" sz="1400" b="0" u="none" strike="noStrike" cap="none" dirty="0">
                          <a:solidFill>
                            <a:srgbClr val="000000"/>
                          </a:solidFill>
                          <a:latin typeface="Gill Sans"/>
                          <a:ea typeface="Gill Sans"/>
                          <a:cs typeface="Gill Sans"/>
                          <a:sym typeface="Gill Sans"/>
                        </a:rPr>
                        <a:t>Assess the state of compliance and recommend remedial action</a:t>
                      </a:r>
                      <a:endParaRPr sz="1400" b="0" u="none" strike="noStrike" cap="none" dirty="0">
                        <a:solidFill>
                          <a:srgbClr val="000000"/>
                        </a:solidFill>
                        <a:latin typeface="Gill Sans"/>
                        <a:ea typeface="Gill Sans"/>
                        <a:cs typeface="Gill Sans"/>
                        <a:sym typeface="Gill Sans"/>
                      </a:endParaRPr>
                    </a:p>
                    <a:p>
                      <a:pPr marL="171450" marR="0" lvl="0" indent="-114300" algn="l" rtl="0">
                        <a:spcBef>
                          <a:spcPts val="0"/>
                        </a:spcBef>
                        <a:spcAft>
                          <a:spcPts val="0"/>
                        </a:spcAft>
                        <a:buClr>
                          <a:srgbClr val="000000"/>
                        </a:buClr>
                        <a:buSzPts val="900"/>
                        <a:buFont typeface="Arial"/>
                        <a:buNone/>
                      </a:pPr>
                      <a:endParaRPr sz="1400" b="0" u="none" strike="noStrike" cap="none" dirty="0">
                        <a:solidFill>
                          <a:srgbClr val="000000"/>
                        </a:solidFill>
                        <a:latin typeface="Gill Sans"/>
                        <a:ea typeface="Gill Sans"/>
                        <a:cs typeface="Gill Sans"/>
                        <a:sym typeface="Gill Sans"/>
                      </a:endParaRPr>
                    </a:p>
                    <a:p>
                      <a:pPr marL="318770" marR="107315" lvl="0" indent="0" algn="just" rtl="0">
                        <a:lnSpc>
                          <a:spcPct val="150000"/>
                        </a:lnSpc>
                        <a:spcBef>
                          <a:spcPts val="1200"/>
                        </a:spcBef>
                        <a:spcAft>
                          <a:spcPts val="0"/>
                        </a:spcAft>
                        <a:buNone/>
                      </a:pPr>
                      <a:r>
                        <a:rPr lang="en" sz="1400" b="0" u="none" strike="noStrike" cap="none" dirty="0">
                          <a:solidFill>
                            <a:srgbClr val="000000"/>
                          </a:solidFill>
                          <a:latin typeface="Gill Sans"/>
                          <a:ea typeface="Gill Sans"/>
                          <a:cs typeface="Gill Sans"/>
                          <a:sym typeface="Gill Sans"/>
                        </a:rPr>
                        <a:t> </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dirty="0">
                          <a:solidFill>
                            <a:srgbClr val="000000"/>
                          </a:solidFill>
                          <a:latin typeface="Gill Sans"/>
                          <a:ea typeface="Gill Sans"/>
                          <a:cs typeface="Gill Sans"/>
                          <a:sym typeface="Gill Sans"/>
                        </a:rPr>
                        <a:t>2025</a:t>
                      </a:r>
                      <a:endParaRPr sz="1400" b="0" u="none" strike="noStrike" cap="none" dirty="0">
                        <a:solidFill>
                          <a:srgbClr val="000000"/>
                        </a:solidFill>
                        <a:latin typeface="Gill Sans"/>
                        <a:ea typeface="Gill Sans"/>
                        <a:cs typeface="Gill Sans"/>
                        <a:sym typeface="Gill Sans"/>
                      </a:endParaRPr>
                    </a:p>
                    <a:p>
                      <a:pPr marL="0" marR="43180" lvl="0" indent="0" algn="l" rtl="0">
                        <a:lnSpc>
                          <a:spcPct val="150000"/>
                        </a:lnSpc>
                        <a:spcBef>
                          <a:spcPts val="2200"/>
                        </a:spcBef>
                        <a:spcAft>
                          <a:spcPts val="0"/>
                        </a:spcAft>
                        <a:buNone/>
                      </a:pPr>
                      <a:r>
                        <a:rPr lang="en" sz="1400" b="0" u="none" strike="noStrike" cap="none" dirty="0">
                          <a:solidFill>
                            <a:srgbClr val="000000"/>
                          </a:solidFill>
                          <a:latin typeface="Gill Sans"/>
                          <a:ea typeface="Gill Sans"/>
                          <a:cs typeface="Gill Sans"/>
                          <a:sym typeface="Gill Sans"/>
                        </a:rPr>
                        <a:t>Ongoing</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0" lvl="0" indent="0" algn="l" rtl="0">
                        <a:spcBef>
                          <a:spcPts val="0"/>
                        </a:spcBef>
                        <a:spcAft>
                          <a:spcPts val="0"/>
                        </a:spcAft>
                        <a:buNone/>
                      </a:pPr>
                      <a:r>
                        <a:rPr lang="en" sz="1400" b="0" u="none" strike="noStrike" cap="none" dirty="0">
                          <a:solidFill>
                            <a:srgbClr val="000000"/>
                          </a:solidFill>
                          <a:latin typeface="Gill Sans"/>
                          <a:ea typeface="Gill Sans"/>
                          <a:cs typeface="Gill Sans"/>
                          <a:sym typeface="Gill Sans"/>
                        </a:rPr>
                        <a:t>Identify strength and weaknesses within the sector </a:t>
                      </a:r>
                      <a:endParaRPr sz="1400" b="0" u="none" strike="noStrike" cap="none" dirty="0">
                        <a:solidFill>
                          <a:srgbClr val="000000"/>
                        </a:solidFill>
                        <a:latin typeface="Gill Sans"/>
                        <a:ea typeface="Gill Sans"/>
                        <a:cs typeface="Gill Sans"/>
                        <a:sym typeface="Gill Sans"/>
                      </a:endParaRPr>
                    </a:p>
                    <a:p>
                      <a:pPr marL="0" marR="0" lvl="0" indent="0" algn="l" rtl="0">
                        <a:spcBef>
                          <a:spcPts val="0"/>
                        </a:spcBef>
                        <a:spcAft>
                          <a:spcPts val="0"/>
                        </a:spcAft>
                        <a:buNone/>
                      </a:pPr>
                      <a:endParaRPr sz="1400" b="0" dirty="0">
                        <a:solidFill>
                          <a:srgbClr val="000000"/>
                        </a:solidFill>
                        <a:latin typeface="Gill Sans"/>
                        <a:ea typeface="Gill Sans"/>
                        <a:cs typeface="Gill Sans"/>
                        <a:sym typeface="Gill Sans"/>
                      </a:endParaRPr>
                    </a:p>
                    <a:p>
                      <a:pPr marL="0" marR="0" lvl="0" indent="0" algn="l" rtl="0">
                        <a:spcBef>
                          <a:spcPts val="0"/>
                        </a:spcBef>
                        <a:spcAft>
                          <a:spcPts val="0"/>
                        </a:spcAft>
                        <a:buNone/>
                      </a:pPr>
                      <a:endParaRPr sz="1400" b="0" dirty="0">
                        <a:solidFill>
                          <a:srgbClr val="000000"/>
                        </a:solidFill>
                        <a:latin typeface="Gill Sans"/>
                        <a:ea typeface="Gill Sans"/>
                        <a:cs typeface="Gill Sans"/>
                        <a:sym typeface="Gill Sans"/>
                      </a:endParaRPr>
                    </a:p>
                  </a:txBody>
                  <a:tcPr marL="182850" marR="182850" marT="182850" marB="182850">
                    <a:solidFill>
                      <a:srgbClr val="BBD6EE"/>
                    </a:solidFill>
                  </a:tcPr>
                </a:tc>
                <a:tc>
                  <a:txBody>
                    <a:bodyPr/>
                    <a:lstStyle/>
                    <a:p>
                      <a:pPr marL="0" marR="43180" lvl="0" indent="0" algn="l" rtl="0">
                        <a:lnSpc>
                          <a:spcPct val="150000"/>
                        </a:lnSpc>
                        <a:spcBef>
                          <a:spcPts val="0"/>
                        </a:spcBef>
                        <a:spcAft>
                          <a:spcPts val="0"/>
                        </a:spcAft>
                        <a:buNone/>
                      </a:pPr>
                      <a:r>
                        <a:rPr lang="en" sz="1400" b="0" u="none" strike="noStrike" cap="none" dirty="0">
                          <a:solidFill>
                            <a:srgbClr val="000000"/>
                          </a:solidFill>
                          <a:latin typeface="Gill Sans"/>
                          <a:ea typeface="Gill Sans"/>
                          <a:cs typeface="Gill Sans"/>
                          <a:sym typeface="Gill Sans"/>
                        </a:rPr>
                        <a:t>R1 700</a:t>
                      </a:r>
                      <a:endParaRPr sz="1400" b="0" u="none" strike="noStrike" cap="none" dirty="0">
                        <a:solidFill>
                          <a:srgbClr val="000000"/>
                        </a:solidFill>
                        <a:latin typeface="Gill Sans"/>
                        <a:ea typeface="Gill Sans"/>
                        <a:cs typeface="Gill Sans"/>
                        <a:sym typeface="Gill Sans"/>
                      </a:endParaRPr>
                    </a:p>
                  </a:txBody>
                  <a:tcPr marL="182850" marR="182850" marT="182850" marB="182850">
                    <a:solidFill>
                      <a:srgbClr val="BBD6EE"/>
                    </a:solidFill>
                  </a:tcPr>
                </a:tc>
                <a:extLst>
                  <a:ext uri="{0D108BD9-81ED-4DB2-BD59-A6C34878D82A}">
                    <a16:rowId xmlns:a16="http://schemas.microsoft.com/office/drawing/2014/main" val="10000"/>
                  </a:ext>
                </a:extLst>
              </a:tr>
            </a:tbl>
          </a:graphicData>
        </a:graphic>
      </p:graphicFrame>
      <p:grpSp>
        <p:nvGrpSpPr>
          <p:cNvPr id="2" name="Group 3">
            <a:extLst>
              <a:ext uri="{FF2B5EF4-FFF2-40B4-BE49-F238E27FC236}">
                <a16:creationId xmlns:a16="http://schemas.microsoft.com/office/drawing/2014/main" id="{6BDA2BEA-DDC6-60C3-54C0-6D660A2C1EBA}"/>
              </a:ext>
            </a:extLst>
          </p:cNvPr>
          <p:cNvGrpSpPr/>
          <p:nvPr/>
        </p:nvGrpSpPr>
        <p:grpSpPr>
          <a:xfrm>
            <a:off x="0" y="0"/>
            <a:ext cx="406854" cy="10287000"/>
            <a:chOff x="0" y="0"/>
            <a:chExt cx="542471" cy="13716000"/>
          </a:xfrm>
        </p:grpSpPr>
        <p:sp>
          <p:nvSpPr>
            <p:cNvPr id="3" name="AutoShape 4">
              <a:extLst>
                <a:ext uri="{FF2B5EF4-FFF2-40B4-BE49-F238E27FC236}">
                  <a16:creationId xmlns:a16="http://schemas.microsoft.com/office/drawing/2014/main" id="{869DB8AB-609E-4A9D-5913-59C889143619}"/>
                </a:ext>
              </a:extLst>
            </p:cNvPr>
            <p:cNvSpPr/>
            <p:nvPr/>
          </p:nvSpPr>
          <p:spPr>
            <a:xfrm>
              <a:off x="0" y="0"/>
              <a:ext cx="542471" cy="2747399"/>
            </a:xfrm>
            <a:prstGeom prst="rect">
              <a:avLst/>
            </a:prstGeom>
            <a:solidFill>
              <a:srgbClr val="097849"/>
            </a:solidFill>
          </p:spPr>
          <p:txBody>
            <a:bodyPr/>
            <a:lstStyle/>
            <a:p>
              <a:endParaRPr lang="en-ZA">
                <a:solidFill>
                  <a:prstClr val="black"/>
                </a:solidFill>
                <a:latin typeface="Calibri"/>
              </a:endParaRPr>
            </a:p>
          </p:txBody>
        </p:sp>
        <p:sp>
          <p:nvSpPr>
            <p:cNvPr id="4" name="AutoShape 5">
              <a:extLst>
                <a:ext uri="{FF2B5EF4-FFF2-40B4-BE49-F238E27FC236}">
                  <a16:creationId xmlns:a16="http://schemas.microsoft.com/office/drawing/2014/main" id="{45758F32-9AD5-31C7-14F2-B7F4AEACFCF6}"/>
                </a:ext>
              </a:extLst>
            </p:cNvPr>
            <p:cNvSpPr/>
            <p:nvPr/>
          </p:nvSpPr>
          <p:spPr>
            <a:xfrm>
              <a:off x="0" y="2741593"/>
              <a:ext cx="542471" cy="2747399"/>
            </a:xfrm>
            <a:prstGeom prst="rect">
              <a:avLst/>
            </a:prstGeom>
            <a:solidFill>
              <a:srgbClr val="E33735"/>
            </a:solidFill>
          </p:spPr>
          <p:txBody>
            <a:bodyPr/>
            <a:lstStyle/>
            <a:p>
              <a:endParaRPr lang="en-ZA">
                <a:solidFill>
                  <a:prstClr val="black"/>
                </a:solidFill>
                <a:latin typeface="Calibri"/>
              </a:endParaRPr>
            </a:p>
          </p:txBody>
        </p:sp>
        <p:sp>
          <p:nvSpPr>
            <p:cNvPr id="5" name="AutoShape 6">
              <a:extLst>
                <a:ext uri="{FF2B5EF4-FFF2-40B4-BE49-F238E27FC236}">
                  <a16:creationId xmlns:a16="http://schemas.microsoft.com/office/drawing/2014/main" id="{F0EFC781-7833-E9E7-0EEB-AF950752A778}"/>
                </a:ext>
              </a:extLst>
            </p:cNvPr>
            <p:cNvSpPr/>
            <p:nvPr/>
          </p:nvSpPr>
          <p:spPr>
            <a:xfrm>
              <a:off x="0" y="5483187"/>
              <a:ext cx="542471" cy="2747399"/>
            </a:xfrm>
            <a:prstGeom prst="rect">
              <a:avLst/>
            </a:prstGeom>
            <a:solidFill>
              <a:srgbClr val="2A357E"/>
            </a:solidFill>
          </p:spPr>
          <p:txBody>
            <a:bodyPr/>
            <a:lstStyle/>
            <a:p>
              <a:endParaRPr lang="en-ZA">
                <a:solidFill>
                  <a:prstClr val="black"/>
                </a:solidFill>
                <a:latin typeface="Calibri"/>
              </a:endParaRPr>
            </a:p>
          </p:txBody>
        </p:sp>
        <p:sp>
          <p:nvSpPr>
            <p:cNvPr id="6" name="AutoShape 7">
              <a:extLst>
                <a:ext uri="{FF2B5EF4-FFF2-40B4-BE49-F238E27FC236}">
                  <a16:creationId xmlns:a16="http://schemas.microsoft.com/office/drawing/2014/main" id="{752F536F-0E8E-6AAE-2839-95636B4075B2}"/>
                </a:ext>
              </a:extLst>
            </p:cNvPr>
            <p:cNvSpPr/>
            <p:nvPr/>
          </p:nvSpPr>
          <p:spPr>
            <a:xfrm>
              <a:off x="0" y="8224780"/>
              <a:ext cx="542471" cy="2747399"/>
            </a:xfrm>
            <a:prstGeom prst="rect">
              <a:avLst/>
            </a:prstGeom>
            <a:solidFill>
              <a:srgbClr val="FDB732"/>
            </a:solidFill>
          </p:spPr>
          <p:txBody>
            <a:bodyPr/>
            <a:lstStyle/>
            <a:p>
              <a:endParaRPr lang="en-ZA">
                <a:solidFill>
                  <a:prstClr val="black"/>
                </a:solidFill>
                <a:latin typeface="Calibri"/>
              </a:endParaRPr>
            </a:p>
          </p:txBody>
        </p:sp>
        <p:sp>
          <p:nvSpPr>
            <p:cNvPr id="7" name="AutoShape 8">
              <a:extLst>
                <a:ext uri="{FF2B5EF4-FFF2-40B4-BE49-F238E27FC236}">
                  <a16:creationId xmlns:a16="http://schemas.microsoft.com/office/drawing/2014/main" id="{78D0A9B6-0C25-BA05-AC05-D869B9FB469C}"/>
                </a:ext>
              </a:extLst>
            </p:cNvPr>
            <p:cNvSpPr/>
            <p:nvPr/>
          </p:nvSpPr>
          <p:spPr>
            <a:xfrm>
              <a:off x="0" y="10968601"/>
              <a:ext cx="542471" cy="2747399"/>
            </a:xfrm>
            <a:prstGeom prst="rect">
              <a:avLst/>
            </a:prstGeom>
            <a:solidFill>
              <a:srgbClr val="000000"/>
            </a:solidFill>
          </p:spPr>
          <p:txBody>
            <a:bodyPr/>
            <a:lstStyle/>
            <a:p>
              <a:endParaRPr lang="en-ZA">
                <a:solidFill>
                  <a:prstClr val="black"/>
                </a:solidFill>
                <a:latin typeface="Calibri"/>
              </a:endParaRPr>
            </a:p>
          </p:txBody>
        </p:sp>
      </p:grpSp>
      <p:sp>
        <p:nvSpPr>
          <p:cNvPr id="8" name="Freeform 2">
            <a:extLst>
              <a:ext uri="{FF2B5EF4-FFF2-40B4-BE49-F238E27FC236}">
                <a16:creationId xmlns:a16="http://schemas.microsoft.com/office/drawing/2014/main" id="{E2E0DA90-5FD2-8A71-35F4-35DF76052259}"/>
              </a:ext>
            </a:extLst>
          </p:cNvPr>
          <p:cNvSpPr/>
          <p:nvPr/>
        </p:nvSpPr>
        <p:spPr>
          <a:xfrm>
            <a:off x="16779350" y="253951"/>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ZA">
              <a:solidFill>
                <a:prstClr val="black"/>
              </a:solidFill>
              <a:latin typeface="Calibri"/>
            </a:endParaRPr>
          </a:p>
        </p:txBody>
      </p:sp>
      <p:sp>
        <p:nvSpPr>
          <p:cNvPr id="9" name="Slide Number Placeholder 15">
            <a:extLst>
              <a:ext uri="{FF2B5EF4-FFF2-40B4-BE49-F238E27FC236}">
                <a16:creationId xmlns:a16="http://schemas.microsoft.com/office/drawing/2014/main" id="{F683FC52-E1E0-61A0-9B3B-6E1B259D746E}"/>
              </a:ext>
            </a:extLst>
          </p:cNvPr>
          <p:cNvSpPr txBox="1">
            <a:spLocks/>
          </p:cNvSpPr>
          <p:nvPr/>
        </p:nvSpPr>
        <p:spPr>
          <a:xfrm>
            <a:off x="15925800" y="9791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400" smtClean="0"/>
              <a:pPr algn="r"/>
              <a:t>18</a:t>
            </a:fld>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08AB1-392E-C621-DE18-959D22E04D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EA38E9-1E52-42B7-917B-746483334A37}"/>
              </a:ext>
            </a:extLst>
          </p:cNvPr>
          <p:cNvSpPr/>
          <p:nvPr/>
        </p:nvSpPr>
        <p:spPr>
          <a:xfrm>
            <a:off x="2667000" y="2247900"/>
            <a:ext cx="12344400" cy="2590431"/>
          </a:xfrm>
          <a:prstGeom prst="rect">
            <a:avLst/>
          </a:prstGeom>
          <a:solidFill>
            <a:srgbClr val="00468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sz="3400" b="1">
                <a:solidFill>
                  <a:srgbClr val="FFFFFF"/>
                </a:solidFill>
              </a:defRPr>
            </a:pPr>
            <a:r>
              <a:rPr lang="en-ZA" sz="5100" b="1" dirty="0">
                <a:solidFill>
                  <a:srgbClr val="FFFFFF"/>
                </a:solidFill>
                <a:latin typeface="Calibri"/>
              </a:rPr>
              <a:t>PROGRESS TO DATE</a:t>
            </a:r>
            <a:endParaRPr sz="5100" b="1" dirty="0">
              <a:solidFill>
                <a:srgbClr val="FFFFFF"/>
              </a:solidFill>
              <a:latin typeface="Calibri"/>
            </a:endParaRPr>
          </a:p>
        </p:txBody>
      </p:sp>
      <p:grpSp>
        <p:nvGrpSpPr>
          <p:cNvPr id="4" name="Group 3">
            <a:extLst>
              <a:ext uri="{FF2B5EF4-FFF2-40B4-BE49-F238E27FC236}">
                <a16:creationId xmlns:a16="http://schemas.microsoft.com/office/drawing/2014/main" id="{E851C37E-7F34-738A-78E0-3C09FF7A896F}"/>
              </a:ext>
            </a:extLst>
          </p:cNvPr>
          <p:cNvGrpSpPr/>
          <p:nvPr/>
        </p:nvGrpSpPr>
        <p:grpSpPr>
          <a:xfrm>
            <a:off x="0" y="0"/>
            <a:ext cx="406854" cy="10287000"/>
            <a:chOff x="0" y="0"/>
            <a:chExt cx="542471" cy="13716000"/>
          </a:xfrm>
        </p:grpSpPr>
        <p:sp>
          <p:nvSpPr>
            <p:cNvPr id="5" name="AutoShape 4">
              <a:extLst>
                <a:ext uri="{FF2B5EF4-FFF2-40B4-BE49-F238E27FC236}">
                  <a16:creationId xmlns:a16="http://schemas.microsoft.com/office/drawing/2014/main" id="{9E5B94DE-278D-50CA-3D4D-9C76546F6AF2}"/>
                </a:ext>
              </a:extLst>
            </p:cNvPr>
            <p:cNvSpPr/>
            <p:nvPr/>
          </p:nvSpPr>
          <p:spPr>
            <a:xfrm>
              <a:off x="0" y="0"/>
              <a:ext cx="542471" cy="2747399"/>
            </a:xfrm>
            <a:prstGeom prst="rect">
              <a:avLst/>
            </a:prstGeom>
            <a:solidFill>
              <a:srgbClr val="097849"/>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endParaRPr>
            </a:p>
          </p:txBody>
        </p:sp>
        <p:sp>
          <p:nvSpPr>
            <p:cNvPr id="6" name="AutoShape 5">
              <a:extLst>
                <a:ext uri="{FF2B5EF4-FFF2-40B4-BE49-F238E27FC236}">
                  <a16:creationId xmlns:a16="http://schemas.microsoft.com/office/drawing/2014/main" id="{A60CADB3-0E00-D31D-456C-F9B41F0FEE01}"/>
                </a:ext>
              </a:extLst>
            </p:cNvPr>
            <p:cNvSpPr/>
            <p:nvPr/>
          </p:nvSpPr>
          <p:spPr>
            <a:xfrm>
              <a:off x="0" y="2741593"/>
              <a:ext cx="542471" cy="2747399"/>
            </a:xfrm>
            <a:prstGeom prst="rect">
              <a:avLst/>
            </a:prstGeom>
            <a:solidFill>
              <a:srgbClr val="E33735"/>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endParaRPr>
            </a:p>
          </p:txBody>
        </p:sp>
        <p:sp>
          <p:nvSpPr>
            <p:cNvPr id="7" name="AutoShape 6">
              <a:extLst>
                <a:ext uri="{FF2B5EF4-FFF2-40B4-BE49-F238E27FC236}">
                  <a16:creationId xmlns:a16="http://schemas.microsoft.com/office/drawing/2014/main" id="{5CC25770-F4A2-047D-3F58-FBE1EA583461}"/>
                </a:ext>
              </a:extLst>
            </p:cNvPr>
            <p:cNvSpPr/>
            <p:nvPr/>
          </p:nvSpPr>
          <p:spPr>
            <a:xfrm>
              <a:off x="0" y="5483187"/>
              <a:ext cx="542471" cy="2747399"/>
            </a:xfrm>
            <a:prstGeom prst="rect">
              <a:avLst/>
            </a:prstGeom>
            <a:solidFill>
              <a:srgbClr val="2A357E"/>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endParaRPr>
            </a:p>
          </p:txBody>
        </p:sp>
        <p:sp>
          <p:nvSpPr>
            <p:cNvPr id="8" name="AutoShape 7">
              <a:extLst>
                <a:ext uri="{FF2B5EF4-FFF2-40B4-BE49-F238E27FC236}">
                  <a16:creationId xmlns:a16="http://schemas.microsoft.com/office/drawing/2014/main" id="{E5CBE419-E2B6-5716-85CC-822C3121939B}"/>
                </a:ext>
              </a:extLst>
            </p:cNvPr>
            <p:cNvSpPr/>
            <p:nvPr/>
          </p:nvSpPr>
          <p:spPr>
            <a:xfrm>
              <a:off x="0" y="8224780"/>
              <a:ext cx="542471" cy="2747399"/>
            </a:xfrm>
            <a:prstGeom prst="rect">
              <a:avLst/>
            </a:prstGeom>
            <a:solidFill>
              <a:srgbClr val="FDB732"/>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endParaRPr>
            </a:p>
          </p:txBody>
        </p:sp>
        <p:sp>
          <p:nvSpPr>
            <p:cNvPr id="9" name="AutoShape 8">
              <a:extLst>
                <a:ext uri="{FF2B5EF4-FFF2-40B4-BE49-F238E27FC236}">
                  <a16:creationId xmlns:a16="http://schemas.microsoft.com/office/drawing/2014/main" id="{24A01E51-5C38-C8CE-F366-B3F5354872AD}"/>
                </a:ext>
              </a:extLst>
            </p:cNvPr>
            <p:cNvSpPr/>
            <p:nvPr/>
          </p:nvSpPr>
          <p:spPr>
            <a:xfrm>
              <a:off x="0" y="10968601"/>
              <a:ext cx="542471" cy="2747399"/>
            </a:xfrm>
            <a:prstGeom prst="rect">
              <a:avLst/>
            </a:prstGeom>
            <a:solidFill>
              <a:srgbClr val="000000"/>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endParaRPr>
            </a:p>
          </p:txBody>
        </p:sp>
      </p:grpSp>
      <p:sp>
        <p:nvSpPr>
          <p:cNvPr id="10" name="Freeform 2">
            <a:extLst>
              <a:ext uri="{FF2B5EF4-FFF2-40B4-BE49-F238E27FC236}">
                <a16:creationId xmlns:a16="http://schemas.microsoft.com/office/drawing/2014/main" id="{9C9C3C21-280C-4F46-4CF9-553830F49722}"/>
              </a:ext>
            </a:extLst>
          </p:cNvPr>
          <p:cNvSpPr/>
          <p:nvPr/>
        </p:nvSpPr>
        <p:spPr>
          <a:xfrm>
            <a:off x="16779350" y="253951"/>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endParaRPr>
          </a:p>
        </p:txBody>
      </p:sp>
      <p:sp>
        <p:nvSpPr>
          <p:cNvPr id="15" name="Slide Number Placeholder 14">
            <a:extLst>
              <a:ext uri="{FF2B5EF4-FFF2-40B4-BE49-F238E27FC236}">
                <a16:creationId xmlns:a16="http://schemas.microsoft.com/office/drawing/2014/main" id="{15D223E0-6EE6-487B-21C0-80F048EEE0CD}"/>
              </a:ext>
            </a:extLst>
          </p:cNvPr>
          <p:cNvSpPr>
            <a:spLocks noGrp="1"/>
          </p:cNvSpPr>
          <p:nvPr>
            <p:ph type="sldNum" sz="quarter" idx="12"/>
          </p:nvPr>
        </p:nvSpPr>
        <p:spPr>
          <a:xfrm>
            <a:off x="15925800" y="9850486"/>
            <a:ext cx="2133600" cy="365125"/>
          </a:xfrm>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176276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06854" cy="10287000"/>
            <a:chOff x="0" y="0"/>
            <a:chExt cx="542471" cy="13716000"/>
          </a:xfrm>
        </p:grpSpPr>
        <p:sp>
          <p:nvSpPr>
            <p:cNvPr id="3" name="AutoShape 3"/>
            <p:cNvSpPr/>
            <p:nvPr/>
          </p:nvSpPr>
          <p:spPr>
            <a:xfrm>
              <a:off x="0" y="0"/>
              <a:ext cx="542471" cy="2747399"/>
            </a:xfrm>
            <a:prstGeom prst="rect">
              <a:avLst/>
            </a:prstGeom>
            <a:solidFill>
              <a:srgbClr val="097849"/>
            </a:solidFill>
          </p:spPr>
          <p:txBody>
            <a:bodyPr/>
            <a:lstStyle/>
            <a:p>
              <a:endParaRPr lang="en-ZA"/>
            </a:p>
          </p:txBody>
        </p:sp>
        <p:sp>
          <p:nvSpPr>
            <p:cNvPr id="4" name="AutoShape 4"/>
            <p:cNvSpPr/>
            <p:nvPr/>
          </p:nvSpPr>
          <p:spPr>
            <a:xfrm>
              <a:off x="0" y="2741593"/>
              <a:ext cx="542471" cy="2747399"/>
            </a:xfrm>
            <a:prstGeom prst="rect">
              <a:avLst/>
            </a:prstGeom>
            <a:solidFill>
              <a:srgbClr val="E33735"/>
            </a:solidFill>
          </p:spPr>
          <p:txBody>
            <a:bodyPr/>
            <a:lstStyle/>
            <a:p>
              <a:endParaRPr lang="en-ZA"/>
            </a:p>
          </p:txBody>
        </p:sp>
        <p:sp>
          <p:nvSpPr>
            <p:cNvPr id="5" name="AutoShape 5"/>
            <p:cNvSpPr/>
            <p:nvPr/>
          </p:nvSpPr>
          <p:spPr>
            <a:xfrm>
              <a:off x="0" y="5483187"/>
              <a:ext cx="542471" cy="2747399"/>
            </a:xfrm>
            <a:prstGeom prst="rect">
              <a:avLst/>
            </a:prstGeom>
            <a:solidFill>
              <a:srgbClr val="2A357E"/>
            </a:solidFill>
          </p:spPr>
          <p:txBody>
            <a:bodyPr/>
            <a:lstStyle/>
            <a:p>
              <a:endParaRPr lang="en-ZA"/>
            </a:p>
          </p:txBody>
        </p:sp>
        <p:sp>
          <p:nvSpPr>
            <p:cNvPr id="6" name="AutoShape 6"/>
            <p:cNvSpPr/>
            <p:nvPr/>
          </p:nvSpPr>
          <p:spPr>
            <a:xfrm>
              <a:off x="0" y="8224780"/>
              <a:ext cx="542471" cy="2747399"/>
            </a:xfrm>
            <a:prstGeom prst="rect">
              <a:avLst/>
            </a:prstGeom>
            <a:solidFill>
              <a:srgbClr val="FDB732"/>
            </a:solidFill>
          </p:spPr>
          <p:txBody>
            <a:bodyPr/>
            <a:lstStyle/>
            <a:p>
              <a:endParaRPr lang="en-ZA"/>
            </a:p>
          </p:txBody>
        </p:sp>
        <p:sp>
          <p:nvSpPr>
            <p:cNvPr id="7" name="AutoShape 7"/>
            <p:cNvSpPr/>
            <p:nvPr/>
          </p:nvSpPr>
          <p:spPr>
            <a:xfrm>
              <a:off x="0" y="10968601"/>
              <a:ext cx="542471" cy="2747399"/>
            </a:xfrm>
            <a:prstGeom prst="rect">
              <a:avLst/>
            </a:prstGeom>
            <a:solidFill>
              <a:srgbClr val="000000"/>
            </a:solidFill>
          </p:spPr>
          <p:txBody>
            <a:bodyPr/>
            <a:lstStyle/>
            <a:p>
              <a:endParaRPr lang="en-ZA"/>
            </a:p>
          </p:txBody>
        </p:sp>
      </p:grpSp>
      <p:sp>
        <p:nvSpPr>
          <p:cNvPr id="8" name="Freeform 8"/>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9" name="TextBox 9"/>
          <p:cNvSpPr txBox="1"/>
          <p:nvPr/>
        </p:nvSpPr>
        <p:spPr>
          <a:xfrm>
            <a:off x="4486360" y="57813"/>
            <a:ext cx="7810500" cy="1209883"/>
          </a:xfrm>
          <a:prstGeom prst="rect">
            <a:avLst/>
          </a:prstGeom>
        </p:spPr>
        <p:txBody>
          <a:bodyPr wrap="square" lIns="0" tIns="0" rIns="0" bIns="0" rtlCol="0" anchor="t">
            <a:spAutoFit/>
          </a:bodyPr>
          <a:lstStyle/>
          <a:p>
            <a:pPr algn="l">
              <a:lnSpc>
                <a:spcPts val="10800"/>
              </a:lnSpc>
            </a:pPr>
            <a:r>
              <a:rPr lang="en-US" sz="5400" b="1" dirty="0">
                <a:solidFill>
                  <a:srgbClr val="000000"/>
                </a:solidFill>
                <a:latin typeface="Montserrat Semi-Bold"/>
                <a:ea typeface="Montserrat Semi-Bold"/>
                <a:cs typeface="Montserrat Semi-Bold"/>
                <a:sym typeface="Montserrat Semi-Bold"/>
              </a:rPr>
              <a:t>Presentation Outline</a:t>
            </a:r>
          </a:p>
        </p:txBody>
      </p:sp>
      <p:sp>
        <p:nvSpPr>
          <p:cNvPr id="10" name="TextBox 10"/>
          <p:cNvSpPr txBox="1"/>
          <p:nvPr/>
        </p:nvSpPr>
        <p:spPr>
          <a:xfrm>
            <a:off x="1028700" y="3022064"/>
            <a:ext cx="16340679" cy="463849"/>
          </a:xfrm>
          <a:prstGeom prst="rect">
            <a:avLst/>
          </a:prstGeom>
        </p:spPr>
        <p:txBody>
          <a:bodyPr lIns="0" tIns="0" rIns="0" bIns="0" rtlCol="0" anchor="t">
            <a:spAutoFit/>
          </a:bodyPr>
          <a:lstStyle/>
          <a:p>
            <a:pPr algn="l">
              <a:lnSpc>
                <a:spcPts val="3933"/>
              </a:lnSpc>
            </a:pPr>
            <a:r>
              <a:rPr lang="en-US" sz="2383" b="1" dirty="0">
                <a:solidFill>
                  <a:srgbClr val="000000"/>
                </a:solidFill>
                <a:latin typeface="Open Sans Semi-Bold"/>
                <a:ea typeface="Open Sans Semi-Bold"/>
                <a:cs typeface="Open Sans Semi-Bold"/>
                <a:sym typeface="Open Sans Semi-Bold"/>
              </a:rPr>
              <a:t> 1. Our Governance Structure</a:t>
            </a:r>
          </a:p>
        </p:txBody>
      </p:sp>
      <p:sp>
        <p:nvSpPr>
          <p:cNvPr id="11" name="TextBox 11"/>
          <p:cNvSpPr txBox="1"/>
          <p:nvPr/>
        </p:nvSpPr>
        <p:spPr>
          <a:xfrm>
            <a:off x="4976791" y="9557759"/>
            <a:ext cx="12392587" cy="390525"/>
          </a:xfrm>
          <a:prstGeom prst="rect">
            <a:avLst/>
          </a:prstGeom>
        </p:spPr>
        <p:txBody>
          <a:bodyPr lIns="0" tIns="0" rIns="0" bIns="0" rtlCol="0" anchor="t">
            <a:spAutoFit/>
          </a:bodyPr>
          <a:lstStyle/>
          <a:p>
            <a:pPr algn="r">
              <a:lnSpc>
                <a:spcPts val="1552"/>
              </a:lnSpc>
            </a:pPr>
            <a:endParaRPr/>
          </a:p>
          <a:p>
            <a:pPr algn="r">
              <a:lnSpc>
                <a:spcPts val="1552"/>
              </a:lnSpc>
            </a:pPr>
            <a:r>
              <a:rPr lang="en-US" sz="1293" i="1">
                <a:solidFill>
                  <a:srgbClr val="5A5A5A"/>
                </a:solidFill>
                <a:latin typeface="Canva Sans Italics"/>
                <a:ea typeface="Canva Sans Italics"/>
                <a:cs typeface="Canva Sans Italics"/>
                <a:sym typeface="Canva Sans Italics"/>
              </a:rPr>
              <a:t>Tourism Transformation Council of South Africa (TTCSA)  |  “Driving Transformation in the Tourism Sector in line with the B-BBEE Act”</a:t>
            </a:r>
          </a:p>
        </p:txBody>
      </p:sp>
      <p:sp>
        <p:nvSpPr>
          <p:cNvPr id="12" name="TextBox 12"/>
          <p:cNvSpPr txBox="1"/>
          <p:nvPr/>
        </p:nvSpPr>
        <p:spPr>
          <a:xfrm>
            <a:off x="1028700" y="3812623"/>
            <a:ext cx="16340679" cy="463849"/>
          </a:xfrm>
          <a:prstGeom prst="rect">
            <a:avLst/>
          </a:prstGeom>
        </p:spPr>
        <p:txBody>
          <a:bodyPr lIns="0" tIns="0" rIns="0" bIns="0" rtlCol="0" anchor="t">
            <a:spAutoFit/>
          </a:bodyPr>
          <a:lstStyle/>
          <a:p>
            <a:pPr algn="l">
              <a:lnSpc>
                <a:spcPts val="3933"/>
              </a:lnSpc>
            </a:pPr>
            <a:r>
              <a:rPr lang="en-US" sz="2383" b="1" dirty="0">
                <a:solidFill>
                  <a:srgbClr val="000000"/>
                </a:solidFill>
                <a:latin typeface="Open Sans Semi-Bold"/>
                <a:ea typeface="Open Sans Semi-Bold"/>
                <a:cs typeface="Open Sans Semi-Bold"/>
                <a:sym typeface="Open Sans Semi-Bold"/>
              </a:rPr>
              <a:t> 2. Our Mandate: Why We Exist      </a:t>
            </a:r>
          </a:p>
        </p:txBody>
      </p:sp>
      <p:sp>
        <p:nvSpPr>
          <p:cNvPr id="13" name="TextBox 13"/>
          <p:cNvSpPr txBox="1"/>
          <p:nvPr/>
        </p:nvSpPr>
        <p:spPr>
          <a:xfrm>
            <a:off x="1028700" y="4606036"/>
            <a:ext cx="16340679" cy="463849"/>
          </a:xfrm>
          <a:prstGeom prst="rect">
            <a:avLst/>
          </a:prstGeom>
        </p:spPr>
        <p:txBody>
          <a:bodyPr lIns="0" tIns="0" rIns="0" bIns="0" rtlCol="0" anchor="t">
            <a:spAutoFit/>
          </a:bodyPr>
          <a:lstStyle/>
          <a:p>
            <a:pPr algn="l">
              <a:lnSpc>
                <a:spcPts val="3933"/>
              </a:lnSpc>
            </a:pPr>
            <a:r>
              <a:rPr lang="en-US" sz="2383" b="1" dirty="0">
                <a:solidFill>
                  <a:srgbClr val="000000"/>
                </a:solidFill>
                <a:latin typeface="Open Sans Semi-Bold"/>
                <a:ea typeface="Open Sans Semi-Bold"/>
                <a:cs typeface="Open Sans Semi-Bold"/>
                <a:sym typeface="Open Sans Semi-Bold"/>
              </a:rPr>
              <a:t> 3. Our Foundation: Principles that Guide Us      </a:t>
            </a:r>
          </a:p>
        </p:txBody>
      </p:sp>
      <p:sp>
        <p:nvSpPr>
          <p:cNvPr id="14" name="TextBox 14"/>
          <p:cNvSpPr txBox="1"/>
          <p:nvPr/>
        </p:nvSpPr>
        <p:spPr>
          <a:xfrm>
            <a:off x="1018760" y="5822499"/>
            <a:ext cx="16340679" cy="463849"/>
          </a:xfrm>
          <a:prstGeom prst="rect">
            <a:avLst/>
          </a:prstGeom>
        </p:spPr>
        <p:txBody>
          <a:bodyPr lIns="0" tIns="0" rIns="0" bIns="0" rtlCol="0" anchor="t">
            <a:spAutoFit/>
          </a:bodyPr>
          <a:lstStyle/>
          <a:p>
            <a:pPr algn="l">
              <a:lnSpc>
                <a:spcPts val="3933"/>
              </a:lnSpc>
            </a:pPr>
            <a:r>
              <a:rPr lang="en-US" sz="2383" b="1" dirty="0">
                <a:solidFill>
                  <a:srgbClr val="000000"/>
                </a:solidFill>
                <a:latin typeface="Open Sans Semi-Bold"/>
                <a:ea typeface="Open Sans Semi-Bold"/>
                <a:cs typeface="Open Sans Semi-Bold"/>
                <a:sym typeface="Open Sans Semi-Bold"/>
              </a:rPr>
              <a:t> 5. The Accreditation &amp; Verification Landscape (SANAS)</a:t>
            </a:r>
          </a:p>
        </p:txBody>
      </p:sp>
      <p:sp>
        <p:nvSpPr>
          <p:cNvPr id="15" name="TextBox 15"/>
          <p:cNvSpPr txBox="1"/>
          <p:nvPr/>
        </p:nvSpPr>
        <p:spPr>
          <a:xfrm>
            <a:off x="1058516" y="6548983"/>
            <a:ext cx="16340679" cy="463849"/>
          </a:xfrm>
          <a:prstGeom prst="rect">
            <a:avLst/>
          </a:prstGeom>
        </p:spPr>
        <p:txBody>
          <a:bodyPr lIns="0" tIns="0" rIns="0" bIns="0" rtlCol="0" anchor="t">
            <a:spAutoFit/>
          </a:bodyPr>
          <a:lstStyle/>
          <a:p>
            <a:pPr algn="l">
              <a:lnSpc>
                <a:spcPts val="3933"/>
              </a:lnSpc>
            </a:pPr>
            <a:r>
              <a:rPr lang="en-US" sz="2383" b="1" dirty="0">
                <a:solidFill>
                  <a:srgbClr val="000000"/>
                </a:solidFill>
                <a:latin typeface="Open Sans Semi-Bold"/>
                <a:ea typeface="Open Sans Semi-Bold"/>
                <a:cs typeface="Open Sans Semi-Bold"/>
                <a:sym typeface="Open Sans Semi-Bold"/>
              </a:rPr>
              <a:t> 6. Our Plan of Action</a:t>
            </a:r>
          </a:p>
        </p:txBody>
      </p:sp>
      <p:sp>
        <p:nvSpPr>
          <p:cNvPr id="16" name="TextBox 16"/>
          <p:cNvSpPr txBox="1"/>
          <p:nvPr/>
        </p:nvSpPr>
        <p:spPr>
          <a:xfrm>
            <a:off x="973660" y="7271475"/>
            <a:ext cx="16340679" cy="463849"/>
          </a:xfrm>
          <a:prstGeom prst="rect">
            <a:avLst/>
          </a:prstGeom>
        </p:spPr>
        <p:txBody>
          <a:bodyPr lIns="0" tIns="0" rIns="0" bIns="0" rtlCol="0" anchor="t">
            <a:spAutoFit/>
          </a:bodyPr>
          <a:lstStyle/>
          <a:p>
            <a:pPr algn="l">
              <a:lnSpc>
                <a:spcPts val="3933"/>
              </a:lnSpc>
            </a:pPr>
            <a:r>
              <a:rPr lang="en-US" sz="2383" b="1" dirty="0">
                <a:solidFill>
                  <a:srgbClr val="000000"/>
                </a:solidFill>
                <a:latin typeface="Open Sans Semi-Bold"/>
                <a:ea typeface="Open Sans Semi-Bold"/>
                <a:cs typeface="Open Sans Semi-Bold"/>
                <a:sym typeface="Open Sans Semi-Bold"/>
              </a:rPr>
              <a:t> 7. Conclusion</a:t>
            </a:r>
          </a:p>
        </p:txBody>
      </p:sp>
      <p:sp>
        <p:nvSpPr>
          <p:cNvPr id="17" name="TextBox 14">
            <a:extLst>
              <a:ext uri="{FF2B5EF4-FFF2-40B4-BE49-F238E27FC236}">
                <a16:creationId xmlns:a16="http://schemas.microsoft.com/office/drawing/2014/main" id="{5AFCD0F8-8B98-A952-8E77-577713C8D3B4}"/>
              </a:ext>
            </a:extLst>
          </p:cNvPr>
          <p:cNvSpPr txBox="1"/>
          <p:nvPr/>
        </p:nvSpPr>
        <p:spPr>
          <a:xfrm>
            <a:off x="998883" y="5227332"/>
            <a:ext cx="16340679" cy="463849"/>
          </a:xfrm>
          <a:prstGeom prst="rect">
            <a:avLst/>
          </a:prstGeom>
        </p:spPr>
        <p:txBody>
          <a:bodyPr lIns="0" tIns="0" rIns="0" bIns="0" rtlCol="0" anchor="t">
            <a:spAutoFit/>
          </a:bodyPr>
          <a:lstStyle/>
          <a:p>
            <a:pPr algn="l">
              <a:lnSpc>
                <a:spcPts val="3933"/>
              </a:lnSpc>
            </a:pPr>
            <a:r>
              <a:rPr lang="en-US" sz="2383" b="1" dirty="0">
                <a:solidFill>
                  <a:srgbClr val="000000"/>
                </a:solidFill>
                <a:latin typeface="Open Sans Semi-Bold"/>
                <a:ea typeface="Open Sans Semi-Bold"/>
                <a:cs typeface="Open Sans Semi-Bold"/>
                <a:sym typeface="Open Sans Semi-Bold"/>
              </a:rPr>
              <a:t> 4. Progress to date</a:t>
            </a:r>
          </a:p>
        </p:txBody>
      </p:sp>
      <p:sp>
        <p:nvSpPr>
          <p:cNvPr id="22" name="Slide Number Placeholder 21">
            <a:extLst>
              <a:ext uri="{FF2B5EF4-FFF2-40B4-BE49-F238E27FC236}">
                <a16:creationId xmlns:a16="http://schemas.microsoft.com/office/drawing/2014/main" id="{AF17F163-F551-CE77-FF0D-1DB88E9AB9C9}"/>
              </a:ext>
            </a:extLst>
          </p:cNvPr>
          <p:cNvSpPr>
            <a:spLocks noGrp="1"/>
          </p:cNvSpPr>
          <p:nvPr>
            <p:ph type="sldNum" sz="quarter" idx="12"/>
          </p:nvPr>
        </p:nvSpPr>
        <p:spPr>
          <a:xfrm>
            <a:off x="15806072" y="9240660"/>
            <a:ext cx="2133600" cy="365125"/>
          </a:xfrm>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clrChange>
              <a:clrFrom>
                <a:srgbClr val="FFFFFF"/>
              </a:clrFrom>
              <a:clrTo>
                <a:srgbClr val="FFFFFF">
                  <a:alpha val="0"/>
                </a:srgbClr>
              </a:clrTo>
            </a:clrChange>
          </a:blip>
          <a:srcRect l="18921" t="11747" b="21648"/>
          <a:stretch>
            <a:fillRect/>
          </a:stretch>
        </p:blipFill>
        <p:spPr bwMode="auto">
          <a:xfrm>
            <a:off x="228600" y="1562100"/>
            <a:ext cx="1231769" cy="3886202"/>
          </a:xfrm>
          <a:prstGeom prst="rect">
            <a:avLst/>
          </a:prstGeom>
          <a:noFill/>
          <a:ln w="9525">
            <a:noFill/>
            <a:miter lim="800000"/>
            <a:headEnd/>
            <a:tailEnd/>
          </a:ln>
          <a:effectLst>
            <a:reflection blurRad="6350" stA="52000" endA="300" endPos="35000" dir="5400000" sy="-100000" algn="bl" rotWithShape="0"/>
          </a:effectLst>
        </p:spPr>
      </p:pic>
      <p:sp>
        <p:nvSpPr>
          <p:cNvPr id="2" name="Rectangle 1">
            <a:extLst>
              <a:ext uri="{FF2B5EF4-FFF2-40B4-BE49-F238E27FC236}">
                <a16:creationId xmlns:a16="http://schemas.microsoft.com/office/drawing/2014/main" id="{62F51C6E-7943-4C6B-91B3-B67FE0F0D935}"/>
              </a:ext>
            </a:extLst>
          </p:cNvPr>
          <p:cNvSpPr/>
          <p:nvPr/>
        </p:nvSpPr>
        <p:spPr>
          <a:xfrm>
            <a:off x="1460369" y="481445"/>
            <a:ext cx="14541631" cy="7652095"/>
          </a:xfrm>
          <a:prstGeom prst="rect">
            <a:avLst/>
          </a:prstGeom>
        </p:spPr>
        <p:txBody>
          <a:bodyPr wrap="square">
            <a:spAutoFit/>
          </a:bodyPr>
          <a:lstStyle/>
          <a:p>
            <a:pPr marL="428625" indent="-428625" algn="just">
              <a:lnSpc>
                <a:spcPct val="150000"/>
              </a:lnSpc>
              <a:spcAft>
                <a:spcPts val="1500"/>
              </a:spcAft>
              <a:buSzPts val="1000"/>
              <a:buFont typeface="Arial" panose="020B0604020202020204" pitchFamily="34" charset="0"/>
              <a:buChar char="•"/>
              <a:tabLst>
                <a:tab pos="685800" algn="l"/>
                <a:tab pos="1152525" algn="l"/>
                <a:tab pos="1371600" algn="l"/>
              </a:tabLst>
            </a:pPr>
            <a:endParaRPr lang="en-US" sz="2400" b="1" dirty="0">
              <a:latin typeface="Gill Sans MT" panose="020B0502020104020203" pitchFamily="34" charset="0"/>
              <a:ea typeface="Times New Roman" panose="02020603050405020304" pitchFamily="18" charset="0"/>
              <a:cs typeface="Aptos"/>
            </a:endParaRPr>
          </a:p>
          <a:p>
            <a:pPr marL="428625" indent="-428625" algn="just">
              <a:lnSpc>
                <a:spcPct val="150000"/>
              </a:lnSpc>
              <a:spcAft>
                <a:spcPts val="1500"/>
              </a:spcAft>
              <a:buSzPts val="1000"/>
              <a:buFont typeface="Wingdings" panose="05000000000000000000" pitchFamily="2" charset="2"/>
              <a:buChar char="§"/>
              <a:tabLst>
                <a:tab pos="685800" algn="l"/>
                <a:tab pos="1152525" algn="l"/>
                <a:tab pos="1371600" algn="l"/>
              </a:tabLst>
            </a:pPr>
            <a:r>
              <a:rPr lang="en-US" sz="2400" b="1" dirty="0">
                <a:latin typeface="Gill Sans MT" panose="020B0502020104020203" pitchFamily="34" charset="0"/>
                <a:ea typeface="Times New Roman" panose="02020603050405020304" pitchFamily="18" charset="0"/>
                <a:cs typeface="Aptos"/>
              </a:rPr>
              <a:t>04 Sept 24</a:t>
            </a:r>
            <a:r>
              <a:rPr lang="en-US" sz="2400" dirty="0">
                <a:latin typeface="Gill Sans MT" panose="020B0502020104020203" pitchFamily="34" charset="0"/>
                <a:ea typeface="Times New Roman" panose="02020603050405020304" pitchFamily="18" charset="0"/>
                <a:cs typeface="Aptos"/>
              </a:rPr>
              <a:t>: Minister inaugurated the Council and requested that they develop a plan to drive transformation aligned to the three strategic priorities of the </a:t>
            </a:r>
            <a:r>
              <a:rPr lang="en-ZA" sz="2400" dirty="0">
                <a:latin typeface="Gill Sans MT" panose="020B0502020104020203" pitchFamily="34" charset="0"/>
                <a:ea typeface="Times New Roman" panose="02020603050405020304" pitchFamily="18" charset="0"/>
                <a:cs typeface="Aptos"/>
              </a:rPr>
              <a:t>GNU, which are: </a:t>
            </a:r>
          </a:p>
          <a:p>
            <a:pPr algn="just">
              <a:lnSpc>
                <a:spcPct val="150000"/>
              </a:lnSpc>
              <a:spcAft>
                <a:spcPts val="1500"/>
              </a:spcAft>
              <a:buSzPts val="1000"/>
              <a:tabLst>
                <a:tab pos="685800" algn="l"/>
                <a:tab pos="1152525" algn="l"/>
                <a:tab pos="1371600" algn="l"/>
              </a:tabLst>
            </a:pPr>
            <a:r>
              <a:rPr lang="en-ZA" sz="2400" dirty="0">
                <a:latin typeface="Gill Sans MT" panose="020B0502020104020203" pitchFamily="34" charset="0"/>
              </a:rPr>
              <a:t>	- Drive inclusive growth and job creation</a:t>
            </a:r>
          </a:p>
          <a:p>
            <a:pPr algn="just">
              <a:lnSpc>
                <a:spcPct val="150000"/>
              </a:lnSpc>
              <a:spcAft>
                <a:spcPts val="1500"/>
              </a:spcAft>
              <a:buSzPts val="1000"/>
              <a:tabLst>
                <a:tab pos="685800" algn="l"/>
                <a:tab pos="1152525" algn="l"/>
                <a:tab pos="1371600" algn="l"/>
              </a:tabLst>
            </a:pPr>
            <a:r>
              <a:rPr lang="en-ZA" sz="2400" dirty="0">
                <a:latin typeface="Gill Sans MT" panose="020B0502020104020203" pitchFamily="34" charset="0"/>
              </a:rPr>
              <a:t>	- Reduce poverty and tackle the high cost of living</a:t>
            </a:r>
          </a:p>
          <a:p>
            <a:pPr algn="just">
              <a:lnSpc>
                <a:spcPct val="150000"/>
              </a:lnSpc>
              <a:spcAft>
                <a:spcPts val="1500"/>
              </a:spcAft>
              <a:buSzPts val="1000"/>
              <a:tabLst>
                <a:tab pos="685800" algn="l"/>
                <a:tab pos="1152525" algn="l"/>
                <a:tab pos="1371600" algn="l"/>
              </a:tabLst>
            </a:pPr>
            <a:r>
              <a:rPr lang="en-ZA" sz="2400" dirty="0">
                <a:latin typeface="Gill Sans MT" panose="020B0502020104020203" pitchFamily="34" charset="0"/>
              </a:rPr>
              <a:t>	- Build a capable, ethical and developmental state.</a:t>
            </a:r>
          </a:p>
          <a:p>
            <a:pPr algn="just">
              <a:lnSpc>
                <a:spcPct val="150000"/>
              </a:lnSpc>
              <a:spcAft>
                <a:spcPts val="1500"/>
              </a:spcAft>
              <a:buSzPts val="1000"/>
              <a:tabLst>
                <a:tab pos="685800" algn="l"/>
                <a:tab pos="1152525" algn="l"/>
                <a:tab pos="1371600" algn="l"/>
              </a:tabLst>
            </a:pPr>
            <a:r>
              <a:rPr lang="en-ZA" sz="2400" dirty="0">
                <a:latin typeface="Gill Sans MT" panose="020B0502020104020203" pitchFamily="34" charset="0"/>
              </a:rPr>
              <a:t>	- Do a survey to assess transformation in the sector.</a:t>
            </a:r>
          </a:p>
          <a:p>
            <a:pPr marL="321470" indent="-321470" algn="just">
              <a:buFont typeface="Arial" panose="020B0604020202020204" pitchFamily="34" charset="0"/>
              <a:buChar char="•"/>
            </a:pPr>
            <a:r>
              <a:rPr lang="en-US" sz="2400" b="1" dirty="0">
                <a:latin typeface="Gill Sans MT" panose="020B0502020104020203" pitchFamily="34" charset="0"/>
              </a:rPr>
              <a:t>16-17 Oct 24</a:t>
            </a:r>
            <a:r>
              <a:rPr lang="en-US" sz="2400" dirty="0">
                <a:latin typeface="Gill Sans MT" panose="020B0502020104020203" pitchFamily="34" charset="0"/>
              </a:rPr>
              <a:t>: </a:t>
            </a:r>
            <a:r>
              <a:rPr lang="en-ZA" sz="2400" dirty="0">
                <a:latin typeface="Gill Sans MT" panose="020B0502020104020203" pitchFamily="34" charset="0"/>
              </a:rPr>
              <a:t>the Council held two days meeting (17 &amp; 18) to receive Handover Report from the previous Council. The report was well received, and further resolved to implement the Joint Funding Agreement signed in </a:t>
            </a:r>
            <a:r>
              <a:rPr lang="en-ZA" sz="2400" b="1" dirty="0">
                <a:latin typeface="Gill Sans MT" panose="020B0502020104020203" pitchFamily="34" charset="0"/>
              </a:rPr>
              <a:t>Aug 21 </a:t>
            </a:r>
            <a:r>
              <a:rPr lang="en-ZA" sz="2400" dirty="0">
                <a:latin typeface="Gill Sans MT" panose="020B0502020104020203" pitchFamily="34" charset="0"/>
              </a:rPr>
              <a:t>and to re-institute TTCSA as an independent organisation as recommended by the Portfolio Committee.</a:t>
            </a:r>
          </a:p>
          <a:p>
            <a:pPr marL="321470" indent="-321470" algn="just">
              <a:buFont typeface="Arial" panose="020B0604020202020204" pitchFamily="34" charset="0"/>
              <a:buChar char="•"/>
            </a:pPr>
            <a:endParaRPr lang="en-ZA" sz="2400" dirty="0">
              <a:latin typeface="Gill Sans MT" panose="020B0502020104020203" pitchFamily="34" charset="0"/>
            </a:endParaRPr>
          </a:p>
          <a:p>
            <a:pPr marL="321470" indent="-321470" algn="just">
              <a:buFont typeface="Arial" panose="020B0604020202020204" pitchFamily="34" charset="0"/>
              <a:buChar char="•"/>
            </a:pPr>
            <a:endParaRPr lang="en-ZA" sz="2400" dirty="0">
              <a:latin typeface="Gill Sans MT" panose="020B0502020104020203" pitchFamily="34" charset="0"/>
            </a:endParaRPr>
          </a:p>
          <a:p>
            <a:pPr marL="321470" indent="-321470" algn="just">
              <a:buFont typeface="Arial" panose="020B0604020202020204" pitchFamily="34" charset="0"/>
              <a:buChar char="•"/>
            </a:pPr>
            <a:r>
              <a:rPr lang="en-ZA" sz="2400" b="1" dirty="0">
                <a:latin typeface="Gill Sans MT" panose="020B0502020104020203" pitchFamily="34" charset="0"/>
              </a:rPr>
              <a:t>31 Oct 24</a:t>
            </a:r>
            <a:r>
              <a:rPr lang="en-ZA" sz="2400" dirty="0">
                <a:latin typeface="Gill Sans MT" panose="020B0502020104020203" pitchFamily="34" charset="0"/>
              </a:rPr>
              <a:t>: Council opened its bank account at the First National Bank.</a:t>
            </a:r>
          </a:p>
          <a:p>
            <a:pPr marL="428625" indent="-428625" algn="just">
              <a:buFont typeface="Arial" panose="020B0604020202020204" pitchFamily="34" charset="0"/>
              <a:buChar char="•"/>
            </a:pPr>
            <a:endParaRPr lang="en-ZA" sz="2025" dirty="0">
              <a:latin typeface="Arial Rounded MT Bold" panose="020F0704030504030204" pitchFamily="34" charset="0"/>
            </a:endParaRPr>
          </a:p>
        </p:txBody>
      </p:sp>
      <p:sp>
        <p:nvSpPr>
          <p:cNvPr id="3" name="Title 2">
            <a:extLst>
              <a:ext uri="{FF2B5EF4-FFF2-40B4-BE49-F238E27FC236}">
                <a16:creationId xmlns:a16="http://schemas.microsoft.com/office/drawing/2014/main" id="{BE998A7D-A233-4366-AF84-2EB3EF89F6B2}"/>
              </a:ext>
            </a:extLst>
          </p:cNvPr>
          <p:cNvSpPr>
            <a:spLocks noGrp="1"/>
          </p:cNvSpPr>
          <p:nvPr>
            <p:ph type="title"/>
          </p:nvPr>
        </p:nvSpPr>
        <p:spPr>
          <a:xfrm>
            <a:off x="4267200" y="266700"/>
            <a:ext cx="7010400" cy="762000"/>
          </a:xfrm>
        </p:spPr>
        <p:txBody>
          <a:bodyPr>
            <a:normAutofit fontScale="90000"/>
          </a:bodyPr>
          <a:lstStyle/>
          <a:p>
            <a:pPr algn="ctr"/>
            <a:br>
              <a:rPr lang="en-ZA" sz="5400" dirty="0"/>
            </a:br>
            <a:r>
              <a:rPr lang="en-ZA" sz="6000" b="1" dirty="0"/>
              <a:t>Progress to date </a:t>
            </a:r>
            <a:br>
              <a:rPr lang="en-ZA" dirty="0"/>
            </a:br>
            <a:endParaRPr lang="en-ZA" dirty="0"/>
          </a:p>
        </p:txBody>
      </p:sp>
      <p:sp>
        <p:nvSpPr>
          <p:cNvPr id="8" name="Slide Number Placeholder 7">
            <a:extLst>
              <a:ext uri="{FF2B5EF4-FFF2-40B4-BE49-F238E27FC236}">
                <a16:creationId xmlns:a16="http://schemas.microsoft.com/office/drawing/2014/main" id="{1975676E-B9EC-304F-F884-BE74B489AA5D}"/>
              </a:ext>
            </a:extLst>
          </p:cNvPr>
          <p:cNvSpPr>
            <a:spLocks noGrp="1"/>
          </p:cNvSpPr>
          <p:nvPr>
            <p:ph type="sldNum" sz="quarter" idx="12"/>
          </p:nvPr>
        </p:nvSpPr>
        <p:spPr>
          <a:xfrm>
            <a:off x="15971520" y="9805555"/>
            <a:ext cx="2133600" cy="365125"/>
          </a:xfrm>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668697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E2DEE-8314-5CED-5592-82EAD817F19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5034779-535C-64D6-D477-06B8FE0607CC}"/>
              </a:ext>
            </a:extLst>
          </p:cNvPr>
          <p:cNvPicPr>
            <a:picLocks noChangeAspect="1" noChangeArrowheads="1"/>
          </p:cNvPicPr>
          <p:nvPr/>
        </p:nvPicPr>
        <p:blipFill>
          <a:blip r:embed="rId3">
            <a:clrChange>
              <a:clrFrom>
                <a:srgbClr val="FFFFFF"/>
              </a:clrFrom>
              <a:clrTo>
                <a:srgbClr val="FFFFFF">
                  <a:alpha val="0"/>
                </a:srgbClr>
              </a:clrTo>
            </a:clrChange>
          </a:blip>
          <a:srcRect l="18921" t="11747" b="21648"/>
          <a:stretch>
            <a:fillRect/>
          </a:stretch>
        </p:blipFill>
        <p:spPr bwMode="auto">
          <a:xfrm>
            <a:off x="152400" y="1485900"/>
            <a:ext cx="1357385" cy="3886202"/>
          </a:xfrm>
          <a:prstGeom prst="rect">
            <a:avLst/>
          </a:prstGeom>
          <a:noFill/>
          <a:ln w="9525">
            <a:noFill/>
            <a:miter lim="800000"/>
            <a:headEnd/>
            <a:tailEnd/>
          </a:ln>
          <a:effectLst>
            <a:reflection blurRad="6350" stA="52000" endA="300" endPos="35000" dir="5400000" sy="-100000" algn="bl" rotWithShape="0"/>
          </a:effectLst>
        </p:spPr>
      </p:pic>
      <p:sp>
        <p:nvSpPr>
          <p:cNvPr id="2" name="Rectangle 1">
            <a:extLst>
              <a:ext uri="{FF2B5EF4-FFF2-40B4-BE49-F238E27FC236}">
                <a16:creationId xmlns:a16="http://schemas.microsoft.com/office/drawing/2014/main" id="{A6878AD2-7EDE-9558-8749-FB483F95AE8A}"/>
              </a:ext>
            </a:extLst>
          </p:cNvPr>
          <p:cNvSpPr/>
          <p:nvPr/>
        </p:nvSpPr>
        <p:spPr>
          <a:xfrm>
            <a:off x="1509785" y="1333500"/>
            <a:ext cx="15621000" cy="7355860"/>
          </a:xfrm>
          <a:prstGeom prst="rect">
            <a:avLst/>
          </a:prstGeom>
        </p:spPr>
        <p:txBody>
          <a:bodyPr wrap="square">
            <a:spAutoFit/>
          </a:bodyPr>
          <a:lstStyle/>
          <a:p>
            <a:pPr marL="321470" indent="-321470" algn="just">
              <a:buFont typeface="Arial" panose="020B0604020202020204" pitchFamily="34" charset="0"/>
              <a:buChar char="•"/>
            </a:pPr>
            <a:r>
              <a:rPr lang="en-ZA" sz="2800" dirty="0">
                <a:latin typeface="Gill Sans MT" panose="020B0502020104020203" pitchFamily="34" charset="0"/>
              </a:rPr>
              <a:t>The Council also received reports from the Department of Tourism on transformation programs and the DTIC on the Codes amendments. </a:t>
            </a:r>
          </a:p>
          <a:p>
            <a:pPr algn="just"/>
            <a:endParaRPr lang="en-ZA" sz="2800" dirty="0">
              <a:latin typeface="Gill Sans MT" panose="020B0502020104020203" pitchFamily="34" charset="0"/>
            </a:endParaRPr>
          </a:p>
          <a:p>
            <a:pPr marL="321470" indent="-321470" algn="just">
              <a:buFont typeface="Arial" panose="020B0604020202020204" pitchFamily="34" charset="0"/>
              <a:buChar char="•"/>
            </a:pPr>
            <a:r>
              <a:rPr lang="en-ZA" sz="2800" b="1" dirty="0">
                <a:latin typeface="Gill Sans MT" panose="020B0502020104020203" pitchFamily="34" charset="0"/>
              </a:rPr>
              <a:t>29 Oct 24</a:t>
            </a:r>
            <a:r>
              <a:rPr lang="en-ZA" sz="2800" dirty="0">
                <a:latin typeface="Gill Sans MT" panose="020B0502020104020203" pitchFamily="34" charset="0"/>
              </a:rPr>
              <a:t>:  TTCSA was registered with the CIPC as an NPC.</a:t>
            </a:r>
          </a:p>
          <a:p>
            <a:pPr algn="just"/>
            <a:endParaRPr lang="en-ZA" sz="2800" dirty="0">
              <a:latin typeface="Gill Sans MT" panose="020B0502020104020203" pitchFamily="34" charset="0"/>
            </a:endParaRPr>
          </a:p>
          <a:p>
            <a:pPr marL="428625" indent="-428625" algn="just">
              <a:buFont typeface="Arial" panose="020B0604020202020204" pitchFamily="34" charset="0"/>
              <a:buChar char="•"/>
            </a:pPr>
            <a:r>
              <a:rPr lang="en-ZA" sz="2800" b="1" dirty="0">
                <a:latin typeface="Gill Sans MT" panose="020B0502020104020203" pitchFamily="34" charset="0"/>
              </a:rPr>
              <a:t>March 25</a:t>
            </a:r>
            <a:r>
              <a:rPr lang="en-ZA" sz="2800" dirty="0">
                <a:latin typeface="Gill Sans MT" panose="020B0502020104020203" pitchFamily="34" charset="0"/>
              </a:rPr>
              <a:t>: Minister was presented with the following documentation for institutionalisation of TTCSA: </a:t>
            </a:r>
          </a:p>
          <a:p>
            <a:pPr marL="3171825" lvl="4" indent="-428625" algn="just">
              <a:buFont typeface="Arial" panose="020B0604020202020204" pitchFamily="34" charset="0"/>
              <a:buChar char="•"/>
            </a:pPr>
            <a:r>
              <a:rPr lang="en-ZA" sz="2800" dirty="0">
                <a:latin typeface="Gill Sans MT" panose="020B0502020104020203" pitchFamily="34" charset="0"/>
              </a:rPr>
              <a:t>Business Case</a:t>
            </a:r>
          </a:p>
          <a:p>
            <a:pPr marL="3171825" lvl="4" indent="-428625" algn="just">
              <a:buFont typeface="Arial" panose="020B0604020202020204" pitchFamily="34" charset="0"/>
              <a:buChar char="•"/>
            </a:pPr>
            <a:r>
              <a:rPr lang="en-ZA" sz="2800" dirty="0">
                <a:latin typeface="Gill Sans MT" panose="020B0502020104020203" pitchFamily="34" charset="0"/>
              </a:rPr>
              <a:t>Financial Budget</a:t>
            </a:r>
          </a:p>
          <a:p>
            <a:pPr marL="3171825" lvl="4" indent="-428625" algn="just">
              <a:buFont typeface="Arial" panose="020B0604020202020204" pitchFamily="34" charset="0"/>
              <a:buChar char="•"/>
            </a:pPr>
            <a:r>
              <a:rPr lang="en-ZA" sz="2800" dirty="0">
                <a:latin typeface="Gill Sans MT" panose="020B0502020104020203" pitchFamily="34" charset="0"/>
              </a:rPr>
              <a:t>Joint Funding Agreement</a:t>
            </a:r>
          </a:p>
          <a:p>
            <a:pPr marL="3171825" lvl="4" indent="-428625" algn="just">
              <a:buFont typeface="Arial" panose="020B0604020202020204" pitchFamily="34" charset="0"/>
              <a:buChar char="•"/>
            </a:pPr>
            <a:r>
              <a:rPr lang="en-ZA" sz="2800" dirty="0">
                <a:latin typeface="Gill Sans MT" panose="020B0502020104020203" pitchFamily="34" charset="0"/>
              </a:rPr>
              <a:t>Constitution Reviewal </a:t>
            </a:r>
          </a:p>
          <a:p>
            <a:pPr marL="3171825" lvl="4" indent="-428625" algn="just">
              <a:buFont typeface="Arial" panose="020B0604020202020204" pitchFamily="34" charset="0"/>
              <a:buChar char="•"/>
            </a:pPr>
            <a:r>
              <a:rPr lang="en-ZA" sz="2800" dirty="0">
                <a:latin typeface="Gill Sans MT" panose="020B0502020104020203" pitchFamily="34" charset="0"/>
              </a:rPr>
              <a:t>Terms of References for new study on transformation</a:t>
            </a:r>
          </a:p>
          <a:p>
            <a:pPr marL="3171825" lvl="4" indent="-428625" algn="just">
              <a:buFont typeface="Arial" panose="020B0604020202020204" pitchFamily="34" charset="0"/>
              <a:buChar char="•"/>
            </a:pPr>
            <a:r>
              <a:rPr lang="en-ZA" sz="2800" dirty="0">
                <a:latin typeface="Gill Sans MT" panose="020B0502020104020203" pitchFamily="34" charset="0"/>
              </a:rPr>
              <a:t>Plan of Action</a:t>
            </a:r>
          </a:p>
          <a:p>
            <a:pPr marL="2743200" lvl="4" algn="just"/>
            <a:endParaRPr lang="en-ZA" sz="2800" dirty="0">
              <a:latin typeface="Gill Sans MT" panose="020B0502020104020203" pitchFamily="34" charset="0"/>
            </a:endParaRPr>
          </a:p>
          <a:p>
            <a:pPr marL="428625" indent="-428625" algn="just">
              <a:buFont typeface="Arial" panose="020B0604020202020204" pitchFamily="34" charset="0"/>
              <a:buChar char="•"/>
            </a:pPr>
            <a:r>
              <a:rPr lang="en-ZA" sz="2800" dirty="0">
                <a:latin typeface="Gill Sans MT" panose="020B0502020104020203" pitchFamily="34" charset="0"/>
              </a:rPr>
              <a:t>Department is in liaison with the National Treasury to effect creation of transfer budget line item to help fund TTCSA operations (currently the Council is able to access support services required through the Department of Tourism)</a:t>
            </a:r>
          </a:p>
          <a:p>
            <a:pPr marL="428625" indent="-428625" algn="just">
              <a:buFont typeface="Arial" panose="020B0604020202020204" pitchFamily="34" charset="0"/>
              <a:buChar char="•"/>
            </a:pPr>
            <a:endParaRPr lang="en-ZA" sz="2400" dirty="0">
              <a:latin typeface="Gill Sans MT" panose="020B0502020104020203" pitchFamily="34" charset="0"/>
            </a:endParaRPr>
          </a:p>
        </p:txBody>
      </p:sp>
      <p:sp>
        <p:nvSpPr>
          <p:cNvPr id="3" name="Title 2">
            <a:extLst>
              <a:ext uri="{FF2B5EF4-FFF2-40B4-BE49-F238E27FC236}">
                <a16:creationId xmlns:a16="http://schemas.microsoft.com/office/drawing/2014/main" id="{E03AE32D-4A56-5A14-75B6-B7FC9BB9AE41}"/>
              </a:ext>
            </a:extLst>
          </p:cNvPr>
          <p:cNvSpPr>
            <a:spLocks noGrp="1"/>
          </p:cNvSpPr>
          <p:nvPr>
            <p:ph type="title"/>
          </p:nvPr>
        </p:nvSpPr>
        <p:spPr>
          <a:xfrm>
            <a:off x="2743200" y="566530"/>
            <a:ext cx="11830050" cy="914400"/>
          </a:xfrm>
        </p:spPr>
        <p:txBody>
          <a:bodyPr>
            <a:normAutofit fontScale="90000"/>
          </a:bodyPr>
          <a:lstStyle/>
          <a:p>
            <a:pPr algn="ctr"/>
            <a:r>
              <a:rPr lang="en-ZA" b="1" dirty="0"/>
              <a:t>Progress Cont..</a:t>
            </a:r>
            <a:br>
              <a:rPr lang="en-ZA" b="1" dirty="0"/>
            </a:br>
            <a:endParaRPr lang="en-ZA" b="1" dirty="0"/>
          </a:p>
        </p:txBody>
      </p:sp>
      <p:sp>
        <p:nvSpPr>
          <p:cNvPr id="8" name="Slide Number Placeholder 7">
            <a:extLst>
              <a:ext uri="{FF2B5EF4-FFF2-40B4-BE49-F238E27FC236}">
                <a16:creationId xmlns:a16="http://schemas.microsoft.com/office/drawing/2014/main" id="{63A1D577-6A34-BB09-3710-E1247B6A4F80}"/>
              </a:ext>
            </a:extLst>
          </p:cNvPr>
          <p:cNvSpPr>
            <a:spLocks noGrp="1"/>
          </p:cNvSpPr>
          <p:nvPr>
            <p:ph type="sldNum" sz="quarter" idx="12"/>
          </p:nvPr>
        </p:nvSpPr>
        <p:spPr>
          <a:xfrm>
            <a:off x="15925800" y="9791700"/>
            <a:ext cx="2133600" cy="365125"/>
          </a:xfrm>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1120502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B6A3B-036F-4775-9ED3-000CCBD4DEF9}"/>
              </a:ext>
            </a:extLst>
          </p:cNvPr>
          <p:cNvSpPr>
            <a:spLocks noGrp="1"/>
          </p:cNvSpPr>
          <p:nvPr>
            <p:ph type="title"/>
          </p:nvPr>
        </p:nvSpPr>
        <p:spPr>
          <a:xfrm>
            <a:off x="3228976" y="173312"/>
            <a:ext cx="11830050" cy="761438"/>
          </a:xfrm>
        </p:spPr>
        <p:txBody>
          <a:bodyPr>
            <a:normAutofit fontScale="90000"/>
          </a:bodyPr>
          <a:lstStyle/>
          <a:p>
            <a:r>
              <a:rPr lang="en-ZA" b="1" dirty="0"/>
              <a:t>Progress Cont..</a:t>
            </a:r>
            <a:endParaRPr lang="en-US" dirty="0"/>
          </a:p>
        </p:txBody>
      </p:sp>
      <p:sp>
        <p:nvSpPr>
          <p:cNvPr id="4" name="Content Placeholder 3">
            <a:extLst>
              <a:ext uri="{FF2B5EF4-FFF2-40B4-BE49-F238E27FC236}">
                <a16:creationId xmlns:a16="http://schemas.microsoft.com/office/drawing/2014/main" id="{D9277B47-66DD-4F2C-AAE2-227F94BF3AD1}"/>
              </a:ext>
            </a:extLst>
          </p:cNvPr>
          <p:cNvSpPr>
            <a:spLocks noGrp="1"/>
          </p:cNvSpPr>
          <p:nvPr>
            <p:ph idx="1"/>
          </p:nvPr>
        </p:nvSpPr>
        <p:spPr>
          <a:xfrm>
            <a:off x="1600200" y="1104900"/>
            <a:ext cx="15773400" cy="8610600"/>
          </a:xfrm>
        </p:spPr>
        <p:txBody>
          <a:bodyPr>
            <a:normAutofit/>
          </a:bodyPr>
          <a:lstStyle/>
          <a:p>
            <a:r>
              <a:rPr lang="en-ZA" sz="2400" b="1" dirty="0"/>
              <a:t>Signed Joint Funding Agreement (JFA)</a:t>
            </a:r>
          </a:p>
          <a:p>
            <a:pPr marL="0" indent="0">
              <a:buNone/>
            </a:pPr>
            <a:r>
              <a:rPr lang="en-ZA" sz="2400" b="1" dirty="0"/>
              <a:t>     - </a:t>
            </a:r>
            <a:r>
              <a:rPr lang="en-ZA" sz="2400" dirty="0"/>
              <a:t>TBCSA effected the JFA signed by the previous Council in 2021 to help take the work of the TTCSA forward</a:t>
            </a:r>
          </a:p>
          <a:p>
            <a:pPr marL="0" indent="0">
              <a:buNone/>
            </a:pPr>
            <a:endParaRPr lang="en-ZA" sz="2400" dirty="0"/>
          </a:p>
          <a:p>
            <a:r>
              <a:rPr lang="en-ZA" sz="2400" b="1" dirty="0"/>
              <a:t>Transfer of funds</a:t>
            </a:r>
          </a:p>
          <a:p>
            <a:pPr lvl="1">
              <a:buFontTx/>
              <a:buChar char="-"/>
            </a:pPr>
            <a:r>
              <a:rPr lang="en-ZA" sz="2400" dirty="0"/>
              <a:t>In April 2025, TBCSA transferred R5.2m into the coffers of the TTCSA</a:t>
            </a:r>
          </a:p>
          <a:p>
            <a:pPr marL="685800" lvl="1" indent="0">
              <a:buNone/>
            </a:pPr>
            <a:endParaRPr lang="en-ZA" sz="2400" dirty="0"/>
          </a:p>
          <a:p>
            <a:r>
              <a:rPr lang="en-ZA" sz="2400" b="1" dirty="0"/>
              <a:t>Procurement of Office Space</a:t>
            </a:r>
          </a:p>
          <a:p>
            <a:pPr marL="685800" lvl="1" indent="0">
              <a:buNone/>
            </a:pPr>
            <a:r>
              <a:rPr lang="en-ZA" sz="2400" dirty="0"/>
              <a:t> TTCSA procured Council offices in Auklandpark, </a:t>
            </a:r>
            <a:r>
              <a:rPr lang="en-ZA" sz="2400" dirty="0" err="1"/>
              <a:t>Jhb</a:t>
            </a:r>
            <a:endParaRPr lang="en-ZA" sz="2400" dirty="0"/>
          </a:p>
          <a:p>
            <a:pPr marL="685800" lvl="1" indent="0">
              <a:buNone/>
            </a:pPr>
            <a:endParaRPr lang="en-ZA" sz="2400" dirty="0"/>
          </a:p>
          <a:p>
            <a:r>
              <a:rPr lang="en-ZA" sz="2400" b="1" dirty="0"/>
              <a:t>Appointment of Council staff</a:t>
            </a:r>
          </a:p>
          <a:p>
            <a:pPr marL="685800" lvl="1" indent="0">
              <a:buNone/>
            </a:pPr>
            <a:r>
              <a:rPr lang="en-ZA" sz="2400" dirty="0"/>
              <a:t> - Stakeholder Manager appointed in June 2025</a:t>
            </a:r>
          </a:p>
          <a:p>
            <a:pPr marL="685800" lvl="1" indent="0">
              <a:buNone/>
            </a:pPr>
            <a:r>
              <a:rPr lang="en-ZA" sz="2400" dirty="0"/>
              <a:t> - Office Assistant post filled in June 2025 </a:t>
            </a:r>
          </a:p>
          <a:p>
            <a:pPr marL="685800" lvl="1" indent="0">
              <a:buNone/>
            </a:pPr>
            <a:r>
              <a:rPr lang="en-ZA" sz="2400" dirty="0"/>
              <a:t> - Intern post was filled in June 2025</a:t>
            </a:r>
          </a:p>
          <a:p>
            <a:pPr marL="685800" lvl="1" indent="0">
              <a:buNone/>
            </a:pPr>
            <a:r>
              <a:rPr lang="en-ZA" sz="2400" dirty="0"/>
              <a:t> - Research, Policy, Monitoring &amp; Evaluation Manager appointed in July 2025</a:t>
            </a:r>
          </a:p>
          <a:p>
            <a:pPr marL="685800" lvl="1" indent="0">
              <a:buNone/>
            </a:pPr>
            <a:r>
              <a:rPr lang="en-ZA" sz="2400" dirty="0"/>
              <a:t> - Chief Transformation Officer (CTO) appointed in August 2025</a:t>
            </a:r>
          </a:p>
          <a:p>
            <a:pPr marL="685800" lvl="1" indent="0">
              <a:buNone/>
            </a:pPr>
            <a:r>
              <a:rPr lang="en-ZA" sz="2400" dirty="0"/>
              <a:t> - Total of 1 male &amp; 4 females</a:t>
            </a:r>
          </a:p>
          <a:p>
            <a:pPr marL="685800" lvl="1" indent="0">
              <a:buNone/>
            </a:pPr>
            <a:endParaRPr lang="en-ZA" sz="2400" dirty="0"/>
          </a:p>
          <a:p>
            <a:pPr marL="0" indent="0">
              <a:buNone/>
            </a:pPr>
            <a:endParaRPr lang="en-ZA" sz="4350" dirty="0"/>
          </a:p>
          <a:p>
            <a:endParaRPr lang="en-ZA" sz="4350" dirty="0"/>
          </a:p>
          <a:p>
            <a:endParaRPr lang="en-ZA" sz="4350" dirty="0"/>
          </a:p>
          <a:p>
            <a:endParaRPr lang="en-ZA" sz="4350" dirty="0"/>
          </a:p>
        </p:txBody>
      </p:sp>
      <p:sp>
        <p:nvSpPr>
          <p:cNvPr id="9" name="Slide Number Placeholder 8">
            <a:extLst>
              <a:ext uri="{FF2B5EF4-FFF2-40B4-BE49-F238E27FC236}">
                <a16:creationId xmlns:a16="http://schemas.microsoft.com/office/drawing/2014/main" id="{00191C8A-6EDE-50E5-A194-E48C87465688}"/>
              </a:ext>
            </a:extLst>
          </p:cNvPr>
          <p:cNvSpPr>
            <a:spLocks noGrp="1"/>
          </p:cNvSpPr>
          <p:nvPr>
            <p:ph type="sldNum" sz="quarter" idx="12"/>
          </p:nvPr>
        </p:nvSpPr>
        <p:spPr>
          <a:xfrm>
            <a:off x="15849600" y="9715500"/>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1803580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064FE-A56F-30CB-8E3A-3B9395E9E4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5ACBE6-8DED-19FF-9AD5-6F22A66DAED4}"/>
              </a:ext>
            </a:extLst>
          </p:cNvPr>
          <p:cNvSpPr>
            <a:spLocks noGrp="1"/>
          </p:cNvSpPr>
          <p:nvPr>
            <p:ph type="title"/>
          </p:nvPr>
        </p:nvSpPr>
        <p:spPr>
          <a:xfrm>
            <a:off x="6400800" y="473660"/>
            <a:ext cx="4343400" cy="761438"/>
          </a:xfrm>
        </p:spPr>
        <p:txBody>
          <a:bodyPr>
            <a:normAutofit fontScale="90000"/>
          </a:bodyPr>
          <a:lstStyle/>
          <a:p>
            <a:r>
              <a:rPr lang="en-ZA" b="1" dirty="0"/>
              <a:t>Progress Cont..</a:t>
            </a:r>
            <a:endParaRPr lang="en-US" dirty="0"/>
          </a:p>
        </p:txBody>
      </p:sp>
      <p:sp>
        <p:nvSpPr>
          <p:cNvPr id="4" name="Content Placeholder 3">
            <a:extLst>
              <a:ext uri="{FF2B5EF4-FFF2-40B4-BE49-F238E27FC236}">
                <a16:creationId xmlns:a16="http://schemas.microsoft.com/office/drawing/2014/main" id="{0A3BFDA0-280E-BAEA-E913-2040CA6A446F}"/>
              </a:ext>
            </a:extLst>
          </p:cNvPr>
          <p:cNvSpPr>
            <a:spLocks noGrp="1"/>
          </p:cNvSpPr>
          <p:nvPr>
            <p:ph idx="1"/>
          </p:nvPr>
        </p:nvSpPr>
        <p:spPr>
          <a:xfrm>
            <a:off x="1257300" y="859279"/>
            <a:ext cx="15773400" cy="8954061"/>
          </a:xfrm>
        </p:spPr>
        <p:txBody>
          <a:bodyPr>
            <a:normAutofit/>
          </a:bodyPr>
          <a:lstStyle/>
          <a:p>
            <a:pPr marL="685800" lvl="1" indent="0">
              <a:buNone/>
            </a:pPr>
            <a:endParaRPr lang="en-ZA" sz="2400" dirty="0"/>
          </a:p>
          <a:p>
            <a:r>
              <a:rPr lang="en-ZA" sz="2400" b="1" dirty="0"/>
              <a:t>Memorandum of Agreement (MOA)</a:t>
            </a:r>
          </a:p>
          <a:p>
            <a:pPr marL="457200" lvl="1" indent="0">
              <a:buNone/>
            </a:pPr>
            <a:r>
              <a:rPr kumimoji="0" lang="en-ZA" sz="2400" b="0" i="0" u="none" strike="noStrike" kern="1200" cap="none" spc="0" normalizeH="0" baseline="0" noProof="0" dirty="0">
                <a:ln>
                  <a:noFill/>
                </a:ln>
                <a:solidFill>
                  <a:prstClr val="black"/>
                </a:solidFill>
                <a:effectLst/>
                <a:uLnTx/>
                <a:uFillTx/>
                <a:latin typeface="Calibri"/>
                <a:ea typeface="+mn-ea"/>
                <a:cs typeface="+mn-cs"/>
              </a:rPr>
              <a:t>- Currently being developed </a:t>
            </a:r>
            <a:r>
              <a:rPr lang="en-ZA" sz="2400" dirty="0">
                <a:solidFill>
                  <a:prstClr val="black"/>
                </a:solidFill>
                <a:latin typeface="Calibri"/>
              </a:rPr>
              <a:t>and it will inform details of engagement including financial information.</a:t>
            </a:r>
            <a:endParaRPr lang="en-ZA" sz="2000" b="1" dirty="0"/>
          </a:p>
          <a:p>
            <a:endParaRPr lang="en-ZA" sz="2400" b="1" dirty="0"/>
          </a:p>
          <a:p>
            <a:r>
              <a:rPr lang="en-ZA" sz="2400" b="1" dirty="0"/>
              <a:t>Remuneration of the Council </a:t>
            </a:r>
          </a:p>
          <a:p>
            <a:pPr marL="685800" lvl="1" indent="0">
              <a:buNone/>
            </a:pPr>
            <a:r>
              <a:rPr lang="en-ZA" sz="2400" dirty="0"/>
              <a:t>- Meeting on the Remuneration of Council was held with National Treasury on 04 Nov 2025 for determination and they will issue recommendation for Ministers’ determination.</a:t>
            </a:r>
          </a:p>
          <a:p>
            <a:pPr marL="685800" lvl="1" indent="0">
              <a:buNone/>
            </a:pPr>
            <a:r>
              <a:rPr lang="en-ZA" sz="2400" dirty="0"/>
              <a:t>	</a:t>
            </a:r>
          </a:p>
          <a:p>
            <a:r>
              <a:rPr lang="en-ZA" sz="2400" b="1" dirty="0"/>
              <a:t>Council own website </a:t>
            </a:r>
          </a:p>
          <a:p>
            <a:pPr marL="0" indent="0">
              <a:buNone/>
            </a:pPr>
            <a:r>
              <a:rPr lang="en-ZA" sz="2400" dirty="0"/>
              <a:t>        - Website, with emails and Council own branding, banners &amp; flags etc were developed.</a:t>
            </a:r>
          </a:p>
          <a:p>
            <a:pPr marL="0" indent="0">
              <a:buNone/>
            </a:pPr>
            <a:endParaRPr lang="en-ZA" sz="2400" dirty="0"/>
          </a:p>
          <a:p>
            <a:r>
              <a:rPr lang="en-ZA" sz="2400" b="1" dirty="0"/>
              <a:t>TTCSA B-BBEE Compliance</a:t>
            </a:r>
          </a:p>
          <a:p>
            <a:pPr marL="0" indent="0">
              <a:buNone/>
            </a:pPr>
            <a:r>
              <a:rPr lang="en-ZA" sz="2400" dirty="0"/>
              <a:t>         -  The organisation has been verified for B-BBEE compliance and the last verification yielded a Level 4 B-BBEE Status</a:t>
            </a:r>
          </a:p>
          <a:p>
            <a:pPr marL="0" indent="0">
              <a:buNone/>
            </a:pPr>
            <a:endParaRPr lang="en-ZA" sz="2400" dirty="0"/>
          </a:p>
          <a:p>
            <a:r>
              <a:rPr lang="en-ZA" sz="2400" b="1" dirty="0"/>
              <a:t>Compliance to tax and Skills Development  </a:t>
            </a:r>
          </a:p>
          <a:p>
            <a:pPr marL="0" indent="0">
              <a:buNone/>
            </a:pPr>
            <a:r>
              <a:rPr lang="en-ZA" sz="2400" dirty="0"/>
              <a:t>         - TTCSA is complaint to SARS tax laws and Labour’s Skills Development Levy</a:t>
            </a:r>
          </a:p>
          <a:p>
            <a:pPr marL="0" indent="0">
              <a:buNone/>
            </a:pPr>
            <a:endParaRPr lang="en-ZA" sz="2400" dirty="0"/>
          </a:p>
          <a:p>
            <a:r>
              <a:rPr lang="en-ZA" sz="2400" b="1" dirty="0"/>
              <a:t>Annual Survey </a:t>
            </a:r>
          </a:p>
          <a:p>
            <a:pPr marL="0" indent="0">
              <a:buNone/>
            </a:pPr>
            <a:r>
              <a:rPr lang="en-ZA" sz="2400" b="1" dirty="0"/>
              <a:t>       </a:t>
            </a:r>
            <a:r>
              <a:rPr lang="en-ZA" sz="2400" dirty="0"/>
              <a:t>- Tender to appoint a service provider to conduct  a new study on transformation has been advertise on 31 Oct 2025</a:t>
            </a:r>
          </a:p>
          <a:p>
            <a:pPr marL="0" indent="0">
              <a:buNone/>
            </a:pPr>
            <a:r>
              <a:rPr lang="en-ZA" sz="2400" dirty="0"/>
              <a:t>        </a:t>
            </a:r>
          </a:p>
          <a:p>
            <a:pPr marL="0" indent="0">
              <a:buNone/>
            </a:pPr>
            <a:endParaRPr lang="en-ZA" sz="2400" dirty="0"/>
          </a:p>
          <a:p>
            <a:pPr marL="0" indent="0">
              <a:buNone/>
            </a:pPr>
            <a:endParaRPr lang="en-ZA" sz="6600" dirty="0"/>
          </a:p>
          <a:p>
            <a:endParaRPr lang="en-ZA" sz="4350" dirty="0"/>
          </a:p>
          <a:p>
            <a:pPr marL="0" indent="0">
              <a:buNone/>
            </a:pPr>
            <a:endParaRPr lang="en-ZA" sz="4350" dirty="0"/>
          </a:p>
          <a:p>
            <a:endParaRPr lang="en-ZA" sz="4350" dirty="0"/>
          </a:p>
          <a:p>
            <a:endParaRPr lang="en-ZA" sz="4350" dirty="0"/>
          </a:p>
          <a:p>
            <a:endParaRPr lang="en-ZA" sz="4350" dirty="0"/>
          </a:p>
        </p:txBody>
      </p:sp>
      <p:sp>
        <p:nvSpPr>
          <p:cNvPr id="9" name="Slide Number Placeholder 8">
            <a:extLst>
              <a:ext uri="{FF2B5EF4-FFF2-40B4-BE49-F238E27FC236}">
                <a16:creationId xmlns:a16="http://schemas.microsoft.com/office/drawing/2014/main" id="{81A151B8-6935-CFC2-74D7-C527CF86F664}"/>
              </a:ext>
            </a:extLst>
          </p:cNvPr>
          <p:cNvSpPr>
            <a:spLocks noGrp="1"/>
          </p:cNvSpPr>
          <p:nvPr>
            <p:ph type="sldNum" sz="quarter" idx="12"/>
          </p:nvPr>
        </p:nvSpPr>
        <p:spPr>
          <a:xfrm>
            <a:off x="15963900" y="9813340"/>
            <a:ext cx="2133600" cy="365125"/>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2976712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0" y="0"/>
            <a:ext cx="406854" cy="10287000"/>
            <a:chOff x="0" y="0"/>
            <a:chExt cx="542471" cy="13716000"/>
          </a:xfrm>
        </p:grpSpPr>
        <p:sp>
          <p:nvSpPr>
            <p:cNvPr id="4" name="AutoShape 4"/>
            <p:cNvSpPr/>
            <p:nvPr/>
          </p:nvSpPr>
          <p:spPr>
            <a:xfrm>
              <a:off x="0" y="0"/>
              <a:ext cx="542471" cy="2747399"/>
            </a:xfrm>
            <a:prstGeom prst="rect">
              <a:avLst/>
            </a:prstGeom>
            <a:solidFill>
              <a:srgbClr val="097849"/>
            </a:solidFill>
          </p:spPr>
          <p:txBody>
            <a:bodyPr/>
            <a:lstStyle/>
            <a:p>
              <a:endParaRPr lang="en-ZA"/>
            </a:p>
          </p:txBody>
        </p:sp>
        <p:sp>
          <p:nvSpPr>
            <p:cNvPr id="5" name="AutoShape 5"/>
            <p:cNvSpPr/>
            <p:nvPr/>
          </p:nvSpPr>
          <p:spPr>
            <a:xfrm>
              <a:off x="0" y="2741593"/>
              <a:ext cx="542471" cy="2747399"/>
            </a:xfrm>
            <a:prstGeom prst="rect">
              <a:avLst/>
            </a:prstGeom>
            <a:solidFill>
              <a:srgbClr val="E33735"/>
            </a:solidFill>
          </p:spPr>
          <p:txBody>
            <a:bodyPr/>
            <a:lstStyle/>
            <a:p>
              <a:endParaRPr lang="en-ZA"/>
            </a:p>
          </p:txBody>
        </p:sp>
        <p:sp>
          <p:nvSpPr>
            <p:cNvPr id="6" name="AutoShape 6"/>
            <p:cNvSpPr/>
            <p:nvPr/>
          </p:nvSpPr>
          <p:spPr>
            <a:xfrm>
              <a:off x="0" y="5483187"/>
              <a:ext cx="542471" cy="2747399"/>
            </a:xfrm>
            <a:prstGeom prst="rect">
              <a:avLst/>
            </a:prstGeom>
            <a:solidFill>
              <a:srgbClr val="2A357E"/>
            </a:solidFill>
          </p:spPr>
          <p:txBody>
            <a:bodyPr/>
            <a:lstStyle/>
            <a:p>
              <a:endParaRPr lang="en-ZA"/>
            </a:p>
          </p:txBody>
        </p:sp>
        <p:sp>
          <p:nvSpPr>
            <p:cNvPr id="7" name="AutoShape 7"/>
            <p:cNvSpPr/>
            <p:nvPr/>
          </p:nvSpPr>
          <p:spPr>
            <a:xfrm>
              <a:off x="0" y="8224780"/>
              <a:ext cx="542471" cy="2747399"/>
            </a:xfrm>
            <a:prstGeom prst="rect">
              <a:avLst/>
            </a:prstGeom>
            <a:solidFill>
              <a:srgbClr val="FDB732"/>
            </a:solidFill>
          </p:spPr>
          <p:txBody>
            <a:bodyPr/>
            <a:lstStyle/>
            <a:p>
              <a:endParaRPr lang="en-ZA"/>
            </a:p>
          </p:txBody>
        </p:sp>
        <p:sp>
          <p:nvSpPr>
            <p:cNvPr id="8" name="AutoShape 8"/>
            <p:cNvSpPr/>
            <p:nvPr/>
          </p:nvSpPr>
          <p:spPr>
            <a:xfrm>
              <a:off x="0" y="10968601"/>
              <a:ext cx="542471" cy="2747399"/>
            </a:xfrm>
            <a:prstGeom prst="rect">
              <a:avLst/>
            </a:prstGeom>
            <a:solidFill>
              <a:srgbClr val="000000"/>
            </a:solidFill>
          </p:spPr>
          <p:txBody>
            <a:bodyPr/>
            <a:lstStyle/>
            <a:p>
              <a:endParaRPr lang="en-ZA"/>
            </a:p>
          </p:txBody>
        </p:sp>
      </p:grpSp>
      <p:grpSp>
        <p:nvGrpSpPr>
          <p:cNvPr id="9" name="Group 9"/>
          <p:cNvGrpSpPr/>
          <p:nvPr/>
        </p:nvGrpSpPr>
        <p:grpSpPr>
          <a:xfrm>
            <a:off x="1064836" y="4672737"/>
            <a:ext cx="1162192" cy="116219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694"/>
            </a:solidFill>
          </p:spPr>
          <p:txBody>
            <a:bodyPr/>
            <a:lstStyle/>
            <a:p>
              <a:endParaRPr lang="en-ZA"/>
            </a:p>
          </p:txBody>
        </p:sp>
        <p:sp>
          <p:nvSpPr>
            <p:cNvPr id="11" name="TextBox 11"/>
            <p:cNvSpPr txBox="1"/>
            <p:nvPr/>
          </p:nvSpPr>
          <p:spPr>
            <a:xfrm>
              <a:off x="76200" y="-19050"/>
              <a:ext cx="660400" cy="755650"/>
            </a:xfrm>
            <a:prstGeom prst="rect">
              <a:avLst/>
            </a:prstGeom>
          </p:spPr>
          <p:txBody>
            <a:bodyPr lIns="50800" tIns="50800" rIns="50800" bIns="50800" rtlCol="0" anchor="ctr"/>
            <a:lstStyle/>
            <a:p>
              <a:pPr algn="ctr">
                <a:lnSpc>
                  <a:spcPts val="3765"/>
                </a:lnSpc>
              </a:pPr>
              <a:endParaRPr/>
            </a:p>
          </p:txBody>
        </p:sp>
      </p:grpSp>
      <p:sp>
        <p:nvSpPr>
          <p:cNvPr id="12" name="Freeform 12"/>
          <p:cNvSpPr/>
          <p:nvPr/>
        </p:nvSpPr>
        <p:spPr>
          <a:xfrm>
            <a:off x="1252287" y="4937933"/>
            <a:ext cx="787290" cy="631800"/>
          </a:xfrm>
          <a:custGeom>
            <a:avLst/>
            <a:gdLst/>
            <a:ahLst/>
            <a:cxnLst/>
            <a:rect l="l" t="t" r="r" b="b"/>
            <a:pathLst>
              <a:path w="787290" h="631800">
                <a:moveTo>
                  <a:pt x="0" y="0"/>
                </a:moveTo>
                <a:lnTo>
                  <a:pt x="787290" y="0"/>
                </a:lnTo>
                <a:lnTo>
                  <a:pt x="787290" y="631800"/>
                </a:lnTo>
                <a:lnTo>
                  <a:pt x="0" y="631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grpSp>
        <p:nvGrpSpPr>
          <p:cNvPr id="13" name="Group 13"/>
          <p:cNvGrpSpPr/>
          <p:nvPr/>
        </p:nvGrpSpPr>
        <p:grpSpPr>
          <a:xfrm>
            <a:off x="6846218" y="4640099"/>
            <a:ext cx="1449180" cy="1194830"/>
            <a:chOff x="0" y="-22826"/>
            <a:chExt cx="1013510" cy="835626"/>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732"/>
            </a:solidFill>
          </p:spPr>
          <p:txBody>
            <a:bodyPr/>
            <a:lstStyle/>
            <a:p>
              <a:endParaRPr lang="en-ZA"/>
            </a:p>
          </p:txBody>
        </p:sp>
        <p:sp>
          <p:nvSpPr>
            <p:cNvPr id="15" name="TextBox 15"/>
            <p:cNvSpPr txBox="1"/>
            <p:nvPr/>
          </p:nvSpPr>
          <p:spPr>
            <a:xfrm>
              <a:off x="353110" y="-22826"/>
              <a:ext cx="660400" cy="755650"/>
            </a:xfrm>
            <a:prstGeom prst="rect">
              <a:avLst/>
            </a:prstGeom>
          </p:spPr>
          <p:txBody>
            <a:bodyPr lIns="50800" tIns="50800" rIns="50800" bIns="50800" rtlCol="0" anchor="ctr"/>
            <a:lstStyle/>
            <a:p>
              <a:pPr algn="ctr">
                <a:lnSpc>
                  <a:spcPts val="3765"/>
                </a:lnSpc>
              </a:pPr>
              <a:endParaRPr dirty="0"/>
            </a:p>
          </p:txBody>
        </p:sp>
      </p:grpSp>
      <p:grpSp>
        <p:nvGrpSpPr>
          <p:cNvPr id="16" name="Group 16"/>
          <p:cNvGrpSpPr/>
          <p:nvPr/>
        </p:nvGrpSpPr>
        <p:grpSpPr>
          <a:xfrm>
            <a:off x="12742657" y="4672737"/>
            <a:ext cx="1162192" cy="116219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3735"/>
            </a:solidFill>
          </p:spPr>
          <p:txBody>
            <a:bodyPr/>
            <a:lstStyle/>
            <a:p>
              <a:endParaRPr lang="en-ZA"/>
            </a:p>
          </p:txBody>
        </p:sp>
        <p:sp>
          <p:nvSpPr>
            <p:cNvPr id="18" name="TextBox 18"/>
            <p:cNvSpPr txBox="1"/>
            <p:nvPr/>
          </p:nvSpPr>
          <p:spPr>
            <a:xfrm>
              <a:off x="76200" y="-19050"/>
              <a:ext cx="660400" cy="755650"/>
            </a:xfrm>
            <a:prstGeom prst="rect">
              <a:avLst/>
            </a:prstGeom>
          </p:spPr>
          <p:txBody>
            <a:bodyPr lIns="50800" tIns="50800" rIns="50800" bIns="50800" rtlCol="0" anchor="ctr"/>
            <a:lstStyle/>
            <a:p>
              <a:pPr algn="ctr">
                <a:lnSpc>
                  <a:spcPts val="3765"/>
                </a:lnSpc>
              </a:pPr>
              <a:endParaRPr/>
            </a:p>
          </p:txBody>
        </p:sp>
      </p:grpSp>
      <p:sp>
        <p:nvSpPr>
          <p:cNvPr id="19" name="Freeform 19"/>
          <p:cNvSpPr/>
          <p:nvPr/>
        </p:nvSpPr>
        <p:spPr>
          <a:xfrm>
            <a:off x="7031369" y="4910999"/>
            <a:ext cx="791889" cy="752295"/>
          </a:xfrm>
          <a:custGeom>
            <a:avLst/>
            <a:gdLst/>
            <a:ahLst/>
            <a:cxnLst/>
            <a:rect l="l" t="t" r="r" b="b"/>
            <a:pathLst>
              <a:path w="791889" h="752295">
                <a:moveTo>
                  <a:pt x="0" y="0"/>
                </a:moveTo>
                <a:lnTo>
                  <a:pt x="791889" y="0"/>
                </a:lnTo>
                <a:lnTo>
                  <a:pt x="791889" y="752295"/>
                </a:lnTo>
                <a:lnTo>
                  <a:pt x="0" y="752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ZA"/>
          </a:p>
        </p:txBody>
      </p:sp>
      <p:sp>
        <p:nvSpPr>
          <p:cNvPr id="20" name="Freeform 20"/>
          <p:cNvSpPr/>
          <p:nvPr/>
        </p:nvSpPr>
        <p:spPr>
          <a:xfrm>
            <a:off x="12954084" y="4875367"/>
            <a:ext cx="739337" cy="819210"/>
          </a:xfrm>
          <a:custGeom>
            <a:avLst/>
            <a:gdLst/>
            <a:ahLst/>
            <a:cxnLst/>
            <a:rect l="l" t="t" r="r" b="b"/>
            <a:pathLst>
              <a:path w="739337" h="819210">
                <a:moveTo>
                  <a:pt x="0" y="0"/>
                </a:moveTo>
                <a:lnTo>
                  <a:pt x="739337" y="0"/>
                </a:lnTo>
                <a:lnTo>
                  <a:pt x="739337" y="819210"/>
                </a:lnTo>
                <a:lnTo>
                  <a:pt x="0" y="819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a:p>
        </p:txBody>
      </p:sp>
      <p:sp>
        <p:nvSpPr>
          <p:cNvPr id="21" name="TextBox 21"/>
          <p:cNvSpPr txBox="1"/>
          <p:nvPr/>
        </p:nvSpPr>
        <p:spPr>
          <a:xfrm>
            <a:off x="5317928" y="132086"/>
            <a:ext cx="5010659" cy="1384995"/>
          </a:xfrm>
          <a:prstGeom prst="rect">
            <a:avLst/>
          </a:prstGeom>
        </p:spPr>
        <p:txBody>
          <a:bodyPr wrap="square" lIns="0" tIns="0" rIns="0" bIns="0" rtlCol="0" anchor="t">
            <a:spAutoFit/>
          </a:bodyPr>
          <a:lstStyle/>
          <a:p>
            <a:pPr algn="ctr">
              <a:lnSpc>
                <a:spcPts val="10800"/>
              </a:lnSpc>
            </a:pPr>
            <a:r>
              <a:rPr lang="en-US" sz="5400" b="1" dirty="0">
                <a:solidFill>
                  <a:srgbClr val="000000"/>
                </a:solidFill>
                <a:latin typeface="Montserrat Bold"/>
                <a:ea typeface="Montserrat Bold"/>
                <a:cs typeface="Montserrat Bold"/>
                <a:sym typeface="Montserrat Bold"/>
              </a:rPr>
              <a:t>Conclusion</a:t>
            </a:r>
            <a:r>
              <a:rPr lang="en-US" sz="9000" b="1" dirty="0">
                <a:solidFill>
                  <a:srgbClr val="000000"/>
                </a:solidFill>
                <a:latin typeface="Montserrat Bold"/>
                <a:ea typeface="Montserrat Bold"/>
                <a:cs typeface="Montserrat Bold"/>
                <a:sym typeface="Montserrat Bold"/>
              </a:rPr>
              <a:t> </a:t>
            </a:r>
          </a:p>
        </p:txBody>
      </p:sp>
      <p:sp>
        <p:nvSpPr>
          <p:cNvPr id="22" name="TextBox 22"/>
          <p:cNvSpPr txBox="1"/>
          <p:nvPr/>
        </p:nvSpPr>
        <p:spPr>
          <a:xfrm>
            <a:off x="1178335" y="6224941"/>
            <a:ext cx="5010658" cy="1914525"/>
          </a:xfrm>
          <a:prstGeom prst="rect">
            <a:avLst/>
          </a:prstGeom>
        </p:spPr>
        <p:txBody>
          <a:bodyPr lIns="0" tIns="0" rIns="0" bIns="0" rtlCol="0" anchor="t">
            <a:spAutoFit/>
          </a:bodyPr>
          <a:lstStyle/>
          <a:p>
            <a:pPr algn="l">
              <a:lnSpc>
                <a:spcPts val="3071"/>
              </a:lnSpc>
            </a:pPr>
            <a:r>
              <a:rPr lang="en-US" sz="2559">
                <a:solidFill>
                  <a:srgbClr val="000000"/>
                </a:solidFill>
                <a:latin typeface="Arial"/>
                <a:ea typeface="Arial"/>
                <a:cs typeface="Arial"/>
                <a:sym typeface="Arial"/>
              </a:rPr>
              <a:t>TTCSA has successfully established a robust governance framework and operational foundation within its inaugural year.</a:t>
            </a:r>
          </a:p>
        </p:txBody>
      </p:sp>
      <p:sp>
        <p:nvSpPr>
          <p:cNvPr id="24" name="TextBox 24"/>
          <p:cNvSpPr txBox="1"/>
          <p:nvPr/>
        </p:nvSpPr>
        <p:spPr>
          <a:xfrm>
            <a:off x="6553200" y="6250963"/>
            <a:ext cx="5715000" cy="1565493"/>
          </a:xfrm>
          <a:prstGeom prst="rect">
            <a:avLst/>
          </a:prstGeom>
        </p:spPr>
        <p:txBody>
          <a:bodyPr wrap="square" lIns="0" tIns="0" rIns="0" bIns="0" rtlCol="0" anchor="t">
            <a:spAutoFit/>
          </a:bodyPr>
          <a:lstStyle/>
          <a:p>
            <a:pPr algn="l">
              <a:lnSpc>
                <a:spcPts val="3071"/>
              </a:lnSpc>
            </a:pPr>
            <a:r>
              <a:rPr lang="en-US" sz="2559" dirty="0">
                <a:solidFill>
                  <a:srgbClr val="000000"/>
                </a:solidFill>
                <a:latin typeface="Arial"/>
                <a:ea typeface="Arial"/>
                <a:cs typeface="Arial"/>
                <a:sym typeface="Arial"/>
              </a:rPr>
              <a:t>Strategic partnerships and collaborations are key to  strengthening transformation across the tourism sector.</a:t>
            </a:r>
          </a:p>
        </p:txBody>
      </p:sp>
      <p:sp>
        <p:nvSpPr>
          <p:cNvPr id="25" name="TextBox 25"/>
          <p:cNvSpPr txBox="1"/>
          <p:nvPr/>
        </p:nvSpPr>
        <p:spPr>
          <a:xfrm>
            <a:off x="12856156" y="6224941"/>
            <a:ext cx="5010658" cy="1533525"/>
          </a:xfrm>
          <a:prstGeom prst="rect">
            <a:avLst/>
          </a:prstGeom>
        </p:spPr>
        <p:txBody>
          <a:bodyPr lIns="0" tIns="0" rIns="0" bIns="0" rtlCol="0" anchor="t">
            <a:spAutoFit/>
          </a:bodyPr>
          <a:lstStyle/>
          <a:p>
            <a:pPr algn="l">
              <a:lnSpc>
                <a:spcPts val="3071"/>
              </a:lnSpc>
            </a:pPr>
            <a:r>
              <a:rPr lang="en-US" sz="2559">
                <a:solidFill>
                  <a:srgbClr val="000000"/>
                </a:solidFill>
                <a:latin typeface="Arial"/>
                <a:ea typeface="Arial"/>
                <a:cs typeface="Arial"/>
                <a:sym typeface="Arial"/>
              </a:rPr>
              <a:t>TTCSA remains steadfast in its commitment to inclusivity, accountability, and sustainable transformation.</a:t>
            </a:r>
          </a:p>
        </p:txBody>
      </p:sp>
      <p:sp>
        <p:nvSpPr>
          <p:cNvPr id="30" name="Slide Number Placeholder 29">
            <a:extLst>
              <a:ext uri="{FF2B5EF4-FFF2-40B4-BE49-F238E27FC236}">
                <a16:creationId xmlns:a16="http://schemas.microsoft.com/office/drawing/2014/main" id="{62FF0A13-7F5B-686C-821D-7B554A7534F9}"/>
              </a:ext>
            </a:extLst>
          </p:cNvPr>
          <p:cNvSpPr>
            <a:spLocks noGrp="1"/>
          </p:cNvSpPr>
          <p:nvPr>
            <p:ph type="sldNum" sz="quarter" idx="12"/>
          </p:nvPr>
        </p:nvSpPr>
        <p:spPr>
          <a:xfrm>
            <a:off x="15925800" y="9791700"/>
            <a:ext cx="2133600" cy="365125"/>
          </a:xfrm>
        </p:spPr>
        <p:txBody>
          <a:bodyPr/>
          <a:lstStyle/>
          <a:p>
            <a:fld id="{B6F15528-21DE-4FAA-801E-634DDDAF4B2B}"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71F4E-6139-CD1E-AF53-90F4A88143C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F0C0F67-FA40-2A20-8BB8-6773802935E8}"/>
              </a:ext>
            </a:extLst>
          </p:cNvPr>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a:extLst>
              <a:ext uri="{FF2B5EF4-FFF2-40B4-BE49-F238E27FC236}">
                <a16:creationId xmlns:a16="http://schemas.microsoft.com/office/drawing/2014/main" id="{18F63E49-2411-C89F-4B81-AB80262AFBA5}"/>
              </a:ext>
            </a:extLst>
          </p:cNvPr>
          <p:cNvGrpSpPr/>
          <p:nvPr/>
        </p:nvGrpSpPr>
        <p:grpSpPr>
          <a:xfrm>
            <a:off x="0" y="0"/>
            <a:ext cx="406854" cy="10287000"/>
            <a:chOff x="0" y="0"/>
            <a:chExt cx="542471" cy="13716000"/>
          </a:xfrm>
        </p:grpSpPr>
        <p:sp>
          <p:nvSpPr>
            <p:cNvPr id="4" name="AutoShape 4">
              <a:extLst>
                <a:ext uri="{FF2B5EF4-FFF2-40B4-BE49-F238E27FC236}">
                  <a16:creationId xmlns:a16="http://schemas.microsoft.com/office/drawing/2014/main" id="{371B3A65-487F-BFA7-B0DC-05C867A251BA}"/>
                </a:ext>
              </a:extLst>
            </p:cNvPr>
            <p:cNvSpPr/>
            <p:nvPr/>
          </p:nvSpPr>
          <p:spPr>
            <a:xfrm>
              <a:off x="0" y="0"/>
              <a:ext cx="542471" cy="2747399"/>
            </a:xfrm>
            <a:prstGeom prst="rect">
              <a:avLst/>
            </a:prstGeom>
            <a:solidFill>
              <a:srgbClr val="097849"/>
            </a:solidFill>
          </p:spPr>
          <p:txBody>
            <a:bodyPr/>
            <a:lstStyle/>
            <a:p>
              <a:endParaRPr lang="en-ZA"/>
            </a:p>
          </p:txBody>
        </p:sp>
        <p:sp>
          <p:nvSpPr>
            <p:cNvPr id="5" name="AutoShape 5">
              <a:extLst>
                <a:ext uri="{FF2B5EF4-FFF2-40B4-BE49-F238E27FC236}">
                  <a16:creationId xmlns:a16="http://schemas.microsoft.com/office/drawing/2014/main" id="{42D90AAF-5A8B-48F7-DF2F-277F00EAB8CD}"/>
                </a:ext>
              </a:extLst>
            </p:cNvPr>
            <p:cNvSpPr/>
            <p:nvPr/>
          </p:nvSpPr>
          <p:spPr>
            <a:xfrm>
              <a:off x="0" y="2741593"/>
              <a:ext cx="542471" cy="2747399"/>
            </a:xfrm>
            <a:prstGeom prst="rect">
              <a:avLst/>
            </a:prstGeom>
            <a:solidFill>
              <a:srgbClr val="E33735"/>
            </a:solidFill>
          </p:spPr>
          <p:txBody>
            <a:bodyPr/>
            <a:lstStyle/>
            <a:p>
              <a:endParaRPr lang="en-ZA"/>
            </a:p>
          </p:txBody>
        </p:sp>
        <p:sp>
          <p:nvSpPr>
            <p:cNvPr id="6" name="AutoShape 6">
              <a:extLst>
                <a:ext uri="{FF2B5EF4-FFF2-40B4-BE49-F238E27FC236}">
                  <a16:creationId xmlns:a16="http://schemas.microsoft.com/office/drawing/2014/main" id="{B2A9376E-617C-3694-86C1-60D624B907EB}"/>
                </a:ext>
              </a:extLst>
            </p:cNvPr>
            <p:cNvSpPr/>
            <p:nvPr/>
          </p:nvSpPr>
          <p:spPr>
            <a:xfrm>
              <a:off x="0" y="5483187"/>
              <a:ext cx="542471" cy="2747399"/>
            </a:xfrm>
            <a:prstGeom prst="rect">
              <a:avLst/>
            </a:prstGeom>
            <a:solidFill>
              <a:srgbClr val="2A357E"/>
            </a:solidFill>
          </p:spPr>
          <p:txBody>
            <a:bodyPr/>
            <a:lstStyle/>
            <a:p>
              <a:endParaRPr lang="en-ZA"/>
            </a:p>
          </p:txBody>
        </p:sp>
        <p:sp>
          <p:nvSpPr>
            <p:cNvPr id="7" name="AutoShape 7">
              <a:extLst>
                <a:ext uri="{FF2B5EF4-FFF2-40B4-BE49-F238E27FC236}">
                  <a16:creationId xmlns:a16="http://schemas.microsoft.com/office/drawing/2014/main" id="{39A220D1-34C2-5366-8EC6-ADC9220166DC}"/>
                </a:ext>
              </a:extLst>
            </p:cNvPr>
            <p:cNvSpPr/>
            <p:nvPr/>
          </p:nvSpPr>
          <p:spPr>
            <a:xfrm>
              <a:off x="0" y="8224780"/>
              <a:ext cx="542471" cy="2747399"/>
            </a:xfrm>
            <a:prstGeom prst="rect">
              <a:avLst/>
            </a:prstGeom>
            <a:solidFill>
              <a:srgbClr val="FDB732"/>
            </a:solidFill>
          </p:spPr>
          <p:txBody>
            <a:bodyPr/>
            <a:lstStyle/>
            <a:p>
              <a:endParaRPr lang="en-ZA"/>
            </a:p>
          </p:txBody>
        </p:sp>
        <p:sp>
          <p:nvSpPr>
            <p:cNvPr id="8" name="AutoShape 8">
              <a:extLst>
                <a:ext uri="{FF2B5EF4-FFF2-40B4-BE49-F238E27FC236}">
                  <a16:creationId xmlns:a16="http://schemas.microsoft.com/office/drawing/2014/main" id="{354ED62E-AC29-9283-168E-BF823907B3B1}"/>
                </a:ext>
              </a:extLst>
            </p:cNvPr>
            <p:cNvSpPr/>
            <p:nvPr/>
          </p:nvSpPr>
          <p:spPr>
            <a:xfrm>
              <a:off x="0" y="10968601"/>
              <a:ext cx="542471" cy="2747399"/>
            </a:xfrm>
            <a:prstGeom prst="rect">
              <a:avLst/>
            </a:prstGeom>
            <a:solidFill>
              <a:srgbClr val="000000"/>
            </a:solidFill>
          </p:spPr>
          <p:txBody>
            <a:bodyPr/>
            <a:lstStyle/>
            <a:p>
              <a:endParaRPr lang="en-ZA"/>
            </a:p>
          </p:txBody>
        </p:sp>
      </p:grpSp>
      <p:grpSp>
        <p:nvGrpSpPr>
          <p:cNvPr id="9" name="Group 9">
            <a:extLst>
              <a:ext uri="{FF2B5EF4-FFF2-40B4-BE49-F238E27FC236}">
                <a16:creationId xmlns:a16="http://schemas.microsoft.com/office/drawing/2014/main" id="{54B429FC-AD0A-BA79-4D98-4841F576A4AB}"/>
              </a:ext>
            </a:extLst>
          </p:cNvPr>
          <p:cNvGrpSpPr/>
          <p:nvPr/>
        </p:nvGrpSpPr>
        <p:grpSpPr>
          <a:xfrm>
            <a:off x="1064836" y="4672737"/>
            <a:ext cx="1162192" cy="1162192"/>
            <a:chOff x="0" y="0"/>
            <a:chExt cx="812800" cy="812800"/>
          </a:xfrm>
        </p:grpSpPr>
        <p:sp>
          <p:nvSpPr>
            <p:cNvPr id="10" name="Freeform 10">
              <a:extLst>
                <a:ext uri="{FF2B5EF4-FFF2-40B4-BE49-F238E27FC236}">
                  <a16:creationId xmlns:a16="http://schemas.microsoft.com/office/drawing/2014/main" id="{2DFD7574-697B-5FB2-1FA9-8B64FD8C522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694"/>
            </a:solidFill>
          </p:spPr>
          <p:txBody>
            <a:bodyPr/>
            <a:lstStyle/>
            <a:p>
              <a:endParaRPr lang="en-ZA"/>
            </a:p>
          </p:txBody>
        </p:sp>
        <p:sp>
          <p:nvSpPr>
            <p:cNvPr id="11" name="TextBox 11">
              <a:extLst>
                <a:ext uri="{FF2B5EF4-FFF2-40B4-BE49-F238E27FC236}">
                  <a16:creationId xmlns:a16="http://schemas.microsoft.com/office/drawing/2014/main" id="{47259C37-CD82-7FCD-C891-BA0643FB2D56}"/>
                </a:ext>
              </a:extLst>
            </p:cNvPr>
            <p:cNvSpPr txBox="1"/>
            <p:nvPr/>
          </p:nvSpPr>
          <p:spPr>
            <a:xfrm>
              <a:off x="76200" y="-19050"/>
              <a:ext cx="660400" cy="755650"/>
            </a:xfrm>
            <a:prstGeom prst="rect">
              <a:avLst/>
            </a:prstGeom>
          </p:spPr>
          <p:txBody>
            <a:bodyPr lIns="50800" tIns="50800" rIns="50800" bIns="50800" rtlCol="0" anchor="ctr"/>
            <a:lstStyle/>
            <a:p>
              <a:pPr algn="ctr">
                <a:lnSpc>
                  <a:spcPts val="3765"/>
                </a:lnSpc>
              </a:pPr>
              <a:endParaRPr/>
            </a:p>
          </p:txBody>
        </p:sp>
      </p:grpSp>
      <p:sp>
        <p:nvSpPr>
          <p:cNvPr id="12" name="Freeform 12">
            <a:extLst>
              <a:ext uri="{FF2B5EF4-FFF2-40B4-BE49-F238E27FC236}">
                <a16:creationId xmlns:a16="http://schemas.microsoft.com/office/drawing/2014/main" id="{EC7FAA9A-22CD-F183-68EC-4403E6BADC8C}"/>
              </a:ext>
            </a:extLst>
          </p:cNvPr>
          <p:cNvSpPr/>
          <p:nvPr/>
        </p:nvSpPr>
        <p:spPr>
          <a:xfrm>
            <a:off x="1252287" y="4937933"/>
            <a:ext cx="787290" cy="631800"/>
          </a:xfrm>
          <a:custGeom>
            <a:avLst/>
            <a:gdLst/>
            <a:ahLst/>
            <a:cxnLst/>
            <a:rect l="l" t="t" r="r" b="b"/>
            <a:pathLst>
              <a:path w="787290" h="631800">
                <a:moveTo>
                  <a:pt x="0" y="0"/>
                </a:moveTo>
                <a:lnTo>
                  <a:pt x="787290" y="0"/>
                </a:lnTo>
                <a:lnTo>
                  <a:pt x="787290" y="631800"/>
                </a:lnTo>
                <a:lnTo>
                  <a:pt x="0" y="631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grpSp>
        <p:nvGrpSpPr>
          <p:cNvPr id="13" name="Group 13">
            <a:extLst>
              <a:ext uri="{FF2B5EF4-FFF2-40B4-BE49-F238E27FC236}">
                <a16:creationId xmlns:a16="http://schemas.microsoft.com/office/drawing/2014/main" id="{AD214253-FE5D-7DEA-35F2-C4BF2C90893F}"/>
              </a:ext>
            </a:extLst>
          </p:cNvPr>
          <p:cNvGrpSpPr/>
          <p:nvPr/>
        </p:nvGrpSpPr>
        <p:grpSpPr>
          <a:xfrm>
            <a:off x="6846218" y="4672737"/>
            <a:ext cx="1162192" cy="1162192"/>
            <a:chOff x="0" y="0"/>
            <a:chExt cx="812800" cy="812800"/>
          </a:xfrm>
        </p:grpSpPr>
        <p:sp>
          <p:nvSpPr>
            <p:cNvPr id="14" name="Freeform 14">
              <a:extLst>
                <a:ext uri="{FF2B5EF4-FFF2-40B4-BE49-F238E27FC236}">
                  <a16:creationId xmlns:a16="http://schemas.microsoft.com/office/drawing/2014/main" id="{C817EC83-5BAF-B5A2-062F-9A4E134658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B732"/>
            </a:solidFill>
          </p:spPr>
          <p:txBody>
            <a:bodyPr/>
            <a:lstStyle/>
            <a:p>
              <a:endParaRPr lang="en-ZA"/>
            </a:p>
          </p:txBody>
        </p:sp>
        <p:sp>
          <p:nvSpPr>
            <p:cNvPr id="15" name="TextBox 15">
              <a:extLst>
                <a:ext uri="{FF2B5EF4-FFF2-40B4-BE49-F238E27FC236}">
                  <a16:creationId xmlns:a16="http://schemas.microsoft.com/office/drawing/2014/main" id="{71824930-5AD2-3D44-B05F-8A4EDF740714}"/>
                </a:ext>
              </a:extLst>
            </p:cNvPr>
            <p:cNvSpPr txBox="1"/>
            <p:nvPr/>
          </p:nvSpPr>
          <p:spPr>
            <a:xfrm>
              <a:off x="76200" y="-19050"/>
              <a:ext cx="660400" cy="755650"/>
            </a:xfrm>
            <a:prstGeom prst="rect">
              <a:avLst/>
            </a:prstGeom>
          </p:spPr>
          <p:txBody>
            <a:bodyPr lIns="50800" tIns="50800" rIns="50800" bIns="50800" rtlCol="0" anchor="ctr"/>
            <a:lstStyle/>
            <a:p>
              <a:pPr algn="ctr">
                <a:lnSpc>
                  <a:spcPts val="3765"/>
                </a:lnSpc>
              </a:pPr>
              <a:endParaRPr/>
            </a:p>
          </p:txBody>
        </p:sp>
      </p:grpSp>
      <p:grpSp>
        <p:nvGrpSpPr>
          <p:cNvPr id="16" name="Group 16">
            <a:extLst>
              <a:ext uri="{FF2B5EF4-FFF2-40B4-BE49-F238E27FC236}">
                <a16:creationId xmlns:a16="http://schemas.microsoft.com/office/drawing/2014/main" id="{595407BF-CADC-F95E-E50F-7EA3A08EC45E}"/>
              </a:ext>
            </a:extLst>
          </p:cNvPr>
          <p:cNvGrpSpPr/>
          <p:nvPr/>
        </p:nvGrpSpPr>
        <p:grpSpPr>
          <a:xfrm>
            <a:off x="12742657" y="4672737"/>
            <a:ext cx="1162192" cy="1162192"/>
            <a:chOff x="0" y="0"/>
            <a:chExt cx="812800" cy="812800"/>
          </a:xfrm>
        </p:grpSpPr>
        <p:sp>
          <p:nvSpPr>
            <p:cNvPr id="17" name="Freeform 17">
              <a:extLst>
                <a:ext uri="{FF2B5EF4-FFF2-40B4-BE49-F238E27FC236}">
                  <a16:creationId xmlns:a16="http://schemas.microsoft.com/office/drawing/2014/main" id="{9E33031E-CAA9-1988-C3AD-12A4E4221E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3735"/>
            </a:solidFill>
          </p:spPr>
          <p:txBody>
            <a:bodyPr/>
            <a:lstStyle/>
            <a:p>
              <a:endParaRPr lang="en-ZA"/>
            </a:p>
          </p:txBody>
        </p:sp>
        <p:sp>
          <p:nvSpPr>
            <p:cNvPr id="18" name="TextBox 18">
              <a:extLst>
                <a:ext uri="{FF2B5EF4-FFF2-40B4-BE49-F238E27FC236}">
                  <a16:creationId xmlns:a16="http://schemas.microsoft.com/office/drawing/2014/main" id="{12018E28-9E16-F6C5-28D7-0EB1F6B01C58}"/>
                </a:ext>
              </a:extLst>
            </p:cNvPr>
            <p:cNvSpPr txBox="1"/>
            <p:nvPr/>
          </p:nvSpPr>
          <p:spPr>
            <a:xfrm>
              <a:off x="76200" y="-19050"/>
              <a:ext cx="660400" cy="755650"/>
            </a:xfrm>
            <a:prstGeom prst="rect">
              <a:avLst/>
            </a:prstGeom>
          </p:spPr>
          <p:txBody>
            <a:bodyPr lIns="50800" tIns="50800" rIns="50800" bIns="50800" rtlCol="0" anchor="ctr"/>
            <a:lstStyle/>
            <a:p>
              <a:pPr algn="ctr">
                <a:lnSpc>
                  <a:spcPts val="3765"/>
                </a:lnSpc>
              </a:pPr>
              <a:endParaRPr/>
            </a:p>
          </p:txBody>
        </p:sp>
      </p:grpSp>
      <p:sp>
        <p:nvSpPr>
          <p:cNvPr id="19" name="Freeform 19">
            <a:extLst>
              <a:ext uri="{FF2B5EF4-FFF2-40B4-BE49-F238E27FC236}">
                <a16:creationId xmlns:a16="http://schemas.microsoft.com/office/drawing/2014/main" id="{9CCC2F46-A479-FDC6-F6E7-74495D640AFC}"/>
              </a:ext>
            </a:extLst>
          </p:cNvPr>
          <p:cNvSpPr/>
          <p:nvPr/>
        </p:nvSpPr>
        <p:spPr>
          <a:xfrm>
            <a:off x="7031369" y="4910999"/>
            <a:ext cx="791889" cy="752295"/>
          </a:xfrm>
          <a:custGeom>
            <a:avLst/>
            <a:gdLst/>
            <a:ahLst/>
            <a:cxnLst/>
            <a:rect l="l" t="t" r="r" b="b"/>
            <a:pathLst>
              <a:path w="791889" h="752295">
                <a:moveTo>
                  <a:pt x="0" y="0"/>
                </a:moveTo>
                <a:lnTo>
                  <a:pt x="791889" y="0"/>
                </a:lnTo>
                <a:lnTo>
                  <a:pt x="791889" y="752295"/>
                </a:lnTo>
                <a:lnTo>
                  <a:pt x="0" y="752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ZA"/>
          </a:p>
        </p:txBody>
      </p:sp>
      <p:sp>
        <p:nvSpPr>
          <p:cNvPr id="20" name="Freeform 20">
            <a:extLst>
              <a:ext uri="{FF2B5EF4-FFF2-40B4-BE49-F238E27FC236}">
                <a16:creationId xmlns:a16="http://schemas.microsoft.com/office/drawing/2014/main" id="{31E409C4-6D65-12A8-E760-72BB28AF0F53}"/>
              </a:ext>
            </a:extLst>
          </p:cNvPr>
          <p:cNvSpPr/>
          <p:nvPr/>
        </p:nvSpPr>
        <p:spPr>
          <a:xfrm>
            <a:off x="12954084" y="4875367"/>
            <a:ext cx="739337" cy="819210"/>
          </a:xfrm>
          <a:custGeom>
            <a:avLst/>
            <a:gdLst/>
            <a:ahLst/>
            <a:cxnLst/>
            <a:rect l="l" t="t" r="r" b="b"/>
            <a:pathLst>
              <a:path w="739337" h="819210">
                <a:moveTo>
                  <a:pt x="0" y="0"/>
                </a:moveTo>
                <a:lnTo>
                  <a:pt x="739337" y="0"/>
                </a:lnTo>
                <a:lnTo>
                  <a:pt x="739337" y="819210"/>
                </a:lnTo>
                <a:lnTo>
                  <a:pt x="0" y="819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a:p>
        </p:txBody>
      </p:sp>
      <p:sp>
        <p:nvSpPr>
          <p:cNvPr id="21" name="TextBox 21">
            <a:extLst>
              <a:ext uri="{FF2B5EF4-FFF2-40B4-BE49-F238E27FC236}">
                <a16:creationId xmlns:a16="http://schemas.microsoft.com/office/drawing/2014/main" id="{197AD346-D606-C700-4BA3-17B0DB304839}"/>
              </a:ext>
            </a:extLst>
          </p:cNvPr>
          <p:cNvSpPr txBox="1"/>
          <p:nvPr/>
        </p:nvSpPr>
        <p:spPr>
          <a:xfrm>
            <a:off x="4495800" y="1915408"/>
            <a:ext cx="13611873" cy="1384995"/>
          </a:xfrm>
          <a:prstGeom prst="rect">
            <a:avLst/>
          </a:prstGeom>
        </p:spPr>
        <p:txBody>
          <a:bodyPr lIns="0" tIns="0" rIns="0" bIns="0" rtlCol="0" anchor="t">
            <a:spAutoFit/>
          </a:bodyPr>
          <a:lstStyle/>
          <a:p>
            <a:pPr algn="l">
              <a:lnSpc>
                <a:spcPts val="10800"/>
              </a:lnSpc>
            </a:pPr>
            <a:r>
              <a:rPr lang="en-US" sz="9000" b="1" dirty="0">
                <a:solidFill>
                  <a:srgbClr val="000000"/>
                </a:solidFill>
                <a:latin typeface="Montserrat Bold"/>
                <a:ea typeface="Montserrat Bold"/>
                <a:cs typeface="Montserrat Bold"/>
                <a:sym typeface="Montserrat Bold"/>
              </a:rPr>
              <a:t>THANK YOU</a:t>
            </a:r>
          </a:p>
        </p:txBody>
      </p:sp>
      <p:sp>
        <p:nvSpPr>
          <p:cNvPr id="22" name="TextBox 22">
            <a:extLst>
              <a:ext uri="{FF2B5EF4-FFF2-40B4-BE49-F238E27FC236}">
                <a16:creationId xmlns:a16="http://schemas.microsoft.com/office/drawing/2014/main" id="{04D7C5C3-176A-0D33-066D-059B00618C94}"/>
              </a:ext>
            </a:extLst>
          </p:cNvPr>
          <p:cNvSpPr txBox="1"/>
          <p:nvPr/>
        </p:nvSpPr>
        <p:spPr>
          <a:xfrm>
            <a:off x="1178335" y="6224941"/>
            <a:ext cx="5010658" cy="770404"/>
          </a:xfrm>
          <a:prstGeom prst="rect">
            <a:avLst/>
          </a:prstGeom>
        </p:spPr>
        <p:txBody>
          <a:bodyPr lIns="0" tIns="0" rIns="0" bIns="0" rtlCol="0" anchor="t">
            <a:spAutoFit/>
          </a:bodyPr>
          <a:lstStyle/>
          <a:p>
            <a:pPr algn="l">
              <a:lnSpc>
                <a:spcPts val="3071"/>
              </a:lnSpc>
            </a:pPr>
            <a:r>
              <a:rPr lang="en-US" sz="2559" dirty="0">
                <a:solidFill>
                  <a:srgbClr val="000000"/>
                </a:solidFill>
                <a:latin typeface="Arial"/>
                <a:ea typeface="Arial"/>
                <a:cs typeface="Arial"/>
                <a:sym typeface="Arial"/>
                <a:hlinkClick r:id="rId10"/>
              </a:rPr>
              <a:t>www.tourismtransformation.co.za</a:t>
            </a:r>
            <a:endParaRPr lang="en-US" sz="2559" dirty="0">
              <a:solidFill>
                <a:srgbClr val="000000"/>
              </a:solidFill>
              <a:latin typeface="Arial"/>
              <a:ea typeface="Arial"/>
              <a:cs typeface="Arial"/>
              <a:sym typeface="Arial"/>
            </a:endParaRPr>
          </a:p>
          <a:p>
            <a:pPr algn="l">
              <a:lnSpc>
                <a:spcPts val="3071"/>
              </a:lnSpc>
            </a:pPr>
            <a:endParaRPr lang="en-US" sz="2559" dirty="0">
              <a:solidFill>
                <a:srgbClr val="000000"/>
              </a:solidFill>
              <a:latin typeface="Arial"/>
              <a:ea typeface="Arial"/>
              <a:cs typeface="Arial"/>
              <a:sym typeface="Arial"/>
            </a:endParaRPr>
          </a:p>
        </p:txBody>
      </p:sp>
      <p:sp>
        <p:nvSpPr>
          <p:cNvPr id="23" name="TextBox 23">
            <a:extLst>
              <a:ext uri="{FF2B5EF4-FFF2-40B4-BE49-F238E27FC236}">
                <a16:creationId xmlns:a16="http://schemas.microsoft.com/office/drawing/2014/main" id="{9AC8F21B-31FC-CCEE-35EE-09885A597F20}"/>
              </a:ext>
            </a:extLst>
          </p:cNvPr>
          <p:cNvSpPr txBox="1"/>
          <p:nvPr/>
        </p:nvSpPr>
        <p:spPr>
          <a:xfrm>
            <a:off x="4976791" y="9557759"/>
            <a:ext cx="12392587" cy="390525"/>
          </a:xfrm>
          <a:prstGeom prst="rect">
            <a:avLst/>
          </a:prstGeom>
        </p:spPr>
        <p:txBody>
          <a:bodyPr lIns="0" tIns="0" rIns="0" bIns="0" rtlCol="0" anchor="t">
            <a:spAutoFit/>
          </a:bodyPr>
          <a:lstStyle/>
          <a:p>
            <a:pPr algn="r">
              <a:lnSpc>
                <a:spcPts val="1552"/>
              </a:lnSpc>
            </a:pPr>
            <a:endParaRPr dirty="0"/>
          </a:p>
          <a:p>
            <a:pPr algn="r">
              <a:lnSpc>
                <a:spcPts val="1552"/>
              </a:lnSpc>
            </a:pPr>
            <a:r>
              <a:rPr lang="en-US" sz="1293" i="1" dirty="0">
                <a:solidFill>
                  <a:srgbClr val="5A5A5A"/>
                </a:solidFill>
                <a:latin typeface="Canva Sans Italics"/>
                <a:ea typeface="Canva Sans Italics"/>
                <a:cs typeface="Canva Sans Italics"/>
                <a:sym typeface="Canva Sans Italics"/>
              </a:rPr>
              <a:t>Tourism Transformation Council of South Africa (TTCSA)  |  “Driving Transformation in the Tourism Sector in line with the B-BBEE Act”</a:t>
            </a:r>
          </a:p>
        </p:txBody>
      </p:sp>
      <p:sp>
        <p:nvSpPr>
          <p:cNvPr id="24" name="TextBox 24">
            <a:extLst>
              <a:ext uri="{FF2B5EF4-FFF2-40B4-BE49-F238E27FC236}">
                <a16:creationId xmlns:a16="http://schemas.microsoft.com/office/drawing/2014/main" id="{6E47AA37-0C24-FBF7-86DA-BE0C792E6D2C}"/>
              </a:ext>
            </a:extLst>
          </p:cNvPr>
          <p:cNvSpPr txBox="1"/>
          <p:nvPr/>
        </p:nvSpPr>
        <p:spPr>
          <a:xfrm>
            <a:off x="6959717" y="6224941"/>
            <a:ext cx="3784483" cy="770404"/>
          </a:xfrm>
          <a:prstGeom prst="rect">
            <a:avLst/>
          </a:prstGeom>
        </p:spPr>
        <p:txBody>
          <a:bodyPr wrap="square" lIns="0" tIns="0" rIns="0" bIns="0" rtlCol="0" anchor="t">
            <a:spAutoFit/>
          </a:bodyPr>
          <a:lstStyle/>
          <a:p>
            <a:pPr algn="l">
              <a:lnSpc>
                <a:spcPts val="3071"/>
              </a:lnSpc>
            </a:pPr>
            <a:r>
              <a:rPr lang="en-US" sz="2559" dirty="0">
                <a:solidFill>
                  <a:srgbClr val="000000"/>
                </a:solidFill>
                <a:latin typeface="Arial"/>
                <a:ea typeface="Arial"/>
                <a:cs typeface="Arial"/>
                <a:sym typeface="Arial"/>
              </a:rPr>
              <a:t>076 582 6078</a:t>
            </a:r>
          </a:p>
          <a:p>
            <a:pPr algn="l">
              <a:lnSpc>
                <a:spcPts val="3071"/>
              </a:lnSpc>
            </a:pPr>
            <a:r>
              <a:rPr lang="en-US" sz="2559" dirty="0">
                <a:solidFill>
                  <a:srgbClr val="000000"/>
                </a:solidFill>
                <a:latin typeface="Arial"/>
                <a:ea typeface="Arial"/>
                <a:cs typeface="Arial"/>
                <a:sym typeface="Arial"/>
              </a:rPr>
              <a:t>087 3534889</a:t>
            </a:r>
          </a:p>
        </p:txBody>
      </p:sp>
      <p:sp>
        <p:nvSpPr>
          <p:cNvPr id="26" name="TextBox 24">
            <a:extLst>
              <a:ext uri="{FF2B5EF4-FFF2-40B4-BE49-F238E27FC236}">
                <a16:creationId xmlns:a16="http://schemas.microsoft.com/office/drawing/2014/main" id="{18DC36A6-E5B7-BCCE-0E28-1F7EB8130BBF}"/>
              </a:ext>
            </a:extLst>
          </p:cNvPr>
          <p:cNvSpPr txBox="1"/>
          <p:nvPr/>
        </p:nvSpPr>
        <p:spPr>
          <a:xfrm>
            <a:off x="10439400" y="6224941"/>
            <a:ext cx="6324600" cy="372859"/>
          </a:xfrm>
          <a:prstGeom prst="rect">
            <a:avLst/>
          </a:prstGeom>
        </p:spPr>
        <p:txBody>
          <a:bodyPr wrap="square" lIns="0" tIns="0" rIns="0" bIns="0" rtlCol="0" anchor="t">
            <a:spAutoFit/>
          </a:bodyPr>
          <a:lstStyle/>
          <a:p>
            <a:pPr algn="l">
              <a:lnSpc>
                <a:spcPts val="3071"/>
              </a:lnSpc>
            </a:pPr>
            <a:r>
              <a:rPr lang="en-US" sz="2559" dirty="0">
                <a:solidFill>
                  <a:srgbClr val="000000"/>
                </a:solidFill>
                <a:latin typeface="Arial"/>
                <a:ea typeface="Arial"/>
                <a:cs typeface="Arial"/>
                <a:sym typeface="Arial"/>
              </a:rPr>
              <a:t>admin@tourismtransformation.co.za</a:t>
            </a:r>
          </a:p>
        </p:txBody>
      </p:sp>
      <p:sp>
        <p:nvSpPr>
          <p:cNvPr id="28" name="TextBox 24">
            <a:extLst>
              <a:ext uri="{FF2B5EF4-FFF2-40B4-BE49-F238E27FC236}">
                <a16:creationId xmlns:a16="http://schemas.microsoft.com/office/drawing/2014/main" id="{6A368454-13FD-DEC3-2C1C-DF4103CFE8F7}"/>
              </a:ext>
            </a:extLst>
          </p:cNvPr>
          <p:cNvSpPr txBox="1"/>
          <p:nvPr/>
        </p:nvSpPr>
        <p:spPr>
          <a:xfrm>
            <a:off x="2743200" y="7529061"/>
            <a:ext cx="12496799" cy="372859"/>
          </a:xfrm>
          <a:prstGeom prst="rect">
            <a:avLst/>
          </a:prstGeom>
        </p:spPr>
        <p:txBody>
          <a:bodyPr wrap="square" lIns="0" tIns="0" rIns="0" bIns="0" rtlCol="0" anchor="t">
            <a:spAutoFit/>
          </a:bodyPr>
          <a:lstStyle/>
          <a:p>
            <a:pPr algn="l">
              <a:lnSpc>
                <a:spcPts val="3071"/>
              </a:lnSpc>
            </a:pPr>
            <a:r>
              <a:rPr lang="en-US" sz="2559" dirty="0">
                <a:solidFill>
                  <a:srgbClr val="000000"/>
                </a:solidFill>
                <a:latin typeface="Arial"/>
                <a:ea typeface="Arial"/>
                <a:cs typeface="Arial"/>
                <a:sym typeface="Arial"/>
              </a:rPr>
              <a:t>24 Owl Street, Metal Box Building, 13</a:t>
            </a:r>
            <a:r>
              <a:rPr lang="en-US" sz="2559" baseline="30000" dirty="0">
                <a:solidFill>
                  <a:srgbClr val="000000"/>
                </a:solidFill>
                <a:latin typeface="Arial"/>
                <a:ea typeface="Arial"/>
                <a:cs typeface="Arial"/>
                <a:sym typeface="Arial"/>
              </a:rPr>
              <a:t>th</a:t>
            </a:r>
            <a:r>
              <a:rPr lang="en-US" sz="2559" dirty="0">
                <a:solidFill>
                  <a:srgbClr val="000000"/>
                </a:solidFill>
                <a:latin typeface="Arial"/>
                <a:ea typeface="Arial"/>
                <a:cs typeface="Arial"/>
                <a:sym typeface="Arial"/>
              </a:rPr>
              <a:t> Floor, Braamfontein Werf, Johannesburg, 2092</a:t>
            </a:r>
          </a:p>
        </p:txBody>
      </p:sp>
      <p:sp>
        <p:nvSpPr>
          <p:cNvPr id="31" name="Slide Number Placeholder 30">
            <a:extLst>
              <a:ext uri="{FF2B5EF4-FFF2-40B4-BE49-F238E27FC236}">
                <a16:creationId xmlns:a16="http://schemas.microsoft.com/office/drawing/2014/main" id="{BB490D2A-5751-2383-465C-7BC27845A4B1}"/>
              </a:ext>
            </a:extLst>
          </p:cNvPr>
          <p:cNvSpPr>
            <a:spLocks noGrp="1"/>
          </p:cNvSpPr>
          <p:nvPr>
            <p:ph type="sldNum" sz="quarter" idx="12"/>
          </p:nvPr>
        </p:nvSpPr>
        <p:spPr>
          <a:xfrm>
            <a:off x="15974073" y="9753021"/>
            <a:ext cx="2133600" cy="365125"/>
          </a:xfrm>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257537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0" y="0"/>
            <a:ext cx="7682977" cy="10287000"/>
            <a:chOff x="0" y="0"/>
            <a:chExt cx="1190294" cy="1593725"/>
          </a:xfrm>
        </p:grpSpPr>
        <p:sp>
          <p:nvSpPr>
            <p:cNvPr id="4" name="Freeform 4"/>
            <p:cNvSpPr/>
            <p:nvPr/>
          </p:nvSpPr>
          <p:spPr>
            <a:xfrm>
              <a:off x="0" y="0"/>
              <a:ext cx="1190294" cy="1593725"/>
            </a:xfrm>
            <a:custGeom>
              <a:avLst/>
              <a:gdLst/>
              <a:ahLst/>
              <a:cxnLst/>
              <a:rect l="l" t="t" r="r" b="b"/>
              <a:pathLst>
                <a:path w="1190294" h="1593725">
                  <a:moveTo>
                    <a:pt x="0" y="0"/>
                  </a:moveTo>
                  <a:lnTo>
                    <a:pt x="1190294" y="0"/>
                  </a:lnTo>
                  <a:lnTo>
                    <a:pt x="1190294" y="1593725"/>
                  </a:lnTo>
                  <a:lnTo>
                    <a:pt x="0" y="1593725"/>
                  </a:lnTo>
                  <a:close/>
                </a:path>
              </a:pathLst>
            </a:custGeom>
            <a:blipFill>
              <a:blip r:embed="rId4"/>
              <a:stretch>
                <a:fillRect l="-76093" r="-24746"/>
              </a:stretch>
            </a:blipFill>
          </p:spPr>
          <p:txBody>
            <a:bodyPr/>
            <a:lstStyle/>
            <a:p>
              <a:endParaRPr lang="en-ZA"/>
            </a:p>
          </p:txBody>
        </p:sp>
      </p:grpSp>
      <p:grpSp>
        <p:nvGrpSpPr>
          <p:cNvPr id="5" name="Group 5"/>
          <p:cNvGrpSpPr/>
          <p:nvPr/>
        </p:nvGrpSpPr>
        <p:grpSpPr>
          <a:xfrm>
            <a:off x="0" y="0"/>
            <a:ext cx="406854" cy="10287000"/>
            <a:chOff x="0" y="0"/>
            <a:chExt cx="542471" cy="13716000"/>
          </a:xfrm>
        </p:grpSpPr>
        <p:sp>
          <p:nvSpPr>
            <p:cNvPr id="6" name="AutoShape 6"/>
            <p:cNvSpPr/>
            <p:nvPr/>
          </p:nvSpPr>
          <p:spPr>
            <a:xfrm>
              <a:off x="0" y="0"/>
              <a:ext cx="542471" cy="2747399"/>
            </a:xfrm>
            <a:prstGeom prst="rect">
              <a:avLst/>
            </a:prstGeom>
            <a:solidFill>
              <a:srgbClr val="097849"/>
            </a:solidFill>
          </p:spPr>
          <p:txBody>
            <a:bodyPr/>
            <a:lstStyle/>
            <a:p>
              <a:endParaRPr lang="en-ZA"/>
            </a:p>
          </p:txBody>
        </p:sp>
        <p:sp>
          <p:nvSpPr>
            <p:cNvPr id="7" name="AutoShape 7"/>
            <p:cNvSpPr/>
            <p:nvPr/>
          </p:nvSpPr>
          <p:spPr>
            <a:xfrm>
              <a:off x="0" y="2741593"/>
              <a:ext cx="542471" cy="2747399"/>
            </a:xfrm>
            <a:prstGeom prst="rect">
              <a:avLst/>
            </a:prstGeom>
            <a:solidFill>
              <a:srgbClr val="E33735"/>
            </a:solidFill>
          </p:spPr>
          <p:txBody>
            <a:bodyPr/>
            <a:lstStyle/>
            <a:p>
              <a:endParaRPr lang="en-ZA"/>
            </a:p>
          </p:txBody>
        </p:sp>
        <p:sp>
          <p:nvSpPr>
            <p:cNvPr id="8" name="AutoShape 8"/>
            <p:cNvSpPr/>
            <p:nvPr/>
          </p:nvSpPr>
          <p:spPr>
            <a:xfrm>
              <a:off x="0" y="5483187"/>
              <a:ext cx="542471" cy="2747399"/>
            </a:xfrm>
            <a:prstGeom prst="rect">
              <a:avLst/>
            </a:prstGeom>
            <a:solidFill>
              <a:srgbClr val="2A357E"/>
            </a:solidFill>
          </p:spPr>
          <p:txBody>
            <a:bodyPr/>
            <a:lstStyle/>
            <a:p>
              <a:endParaRPr lang="en-ZA"/>
            </a:p>
          </p:txBody>
        </p:sp>
        <p:sp>
          <p:nvSpPr>
            <p:cNvPr id="9" name="AutoShape 9"/>
            <p:cNvSpPr/>
            <p:nvPr/>
          </p:nvSpPr>
          <p:spPr>
            <a:xfrm>
              <a:off x="0" y="8224780"/>
              <a:ext cx="542471" cy="2747399"/>
            </a:xfrm>
            <a:prstGeom prst="rect">
              <a:avLst/>
            </a:prstGeom>
            <a:solidFill>
              <a:srgbClr val="FDB732"/>
            </a:solidFill>
          </p:spPr>
          <p:txBody>
            <a:bodyPr/>
            <a:lstStyle/>
            <a:p>
              <a:endParaRPr lang="en-ZA"/>
            </a:p>
          </p:txBody>
        </p:sp>
        <p:sp>
          <p:nvSpPr>
            <p:cNvPr id="10" name="AutoShape 10"/>
            <p:cNvSpPr/>
            <p:nvPr/>
          </p:nvSpPr>
          <p:spPr>
            <a:xfrm>
              <a:off x="0" y="10968601"/>
              <a:ext cx="542471" cy="2747399"/>
            </a:xfrm>
            <a:prstGeom prst="rect">
              <a:avLst/>
            </a:prstGeom>
            <a:solidFill>
              <a:srgbClr val="000000"/>
            </a:solidFill>
          </p:spPr>
          <p:txBody>
            <a:bodyPr/>
            <a:lstStyle/>
            <a:p>
              <a:endParaRPr lang="en-ZA"/>
            </a:p>
          </p:txBody>
        </p:sp>
      </p:grpSp>
      <p:sp>
        <p:nvSpPr>
          <p:cNvPr id="11" name="TextBox 11"/>
          <p:cNvSpPr txBox="1"/>
          <p:nvPr/>
        </p:nvSpPr>
        <p:spPr>
          <a:xfrm>
            <a:off x="8496300" y="3226787"/>
            <a:ext cx="8763000" cy="4114800"/>
          </a:xfrm>
          <a:prstGeom prst="rect">
            <a:avLst/>
          </a:prstGeom>
        </p:spPr>
        <p:txBody>
          <a:bodyPr lIns="0" tIns="0" rIns="0" bIns="0" rtlCol="0" anchor="t">
            <a:spAutoFit/>
          </a:bodyPr>
          <a:lstStyle/>
          <a:p>
            <a:pPr algn="l">
              <a:lnSpc>
                <a:spcPts val="10800"/>
              </a:lnSpc>
            </a:pPr>
            <a:r>
              <a:rPr lang="en-US" sz="9000" b="1" dirty="0">
                <a:solidFill>
                  <a:srgbClr val="000000"/>
                </a:solidFill>
                <a:latin typeface="Montserrat Bold"/>
                <a:ea typeface="Montserrat Bold"/>
                <a:cs typeface="Montserrat Bold"/>
                <a:sym typeface="Montserrat Bold"/>
              </a:rPr>
              <a:t>TTCSA GOVERNANCE STRUCTURE</a:t>
            </a:r>
          </a:p>
        </p:txBody>
      </p:sp>
      <p:sp>
        <p:nvSpPr>
          <p:cNvPr id="16" name="Slide Number Placeholder 15">
            <a:extLst>
              <a:ext uri="{FF2B5EF4-FFF2-40B4-BE49-F238E27FC236}">
                <a16:creationId xmlns:a16="http://schemas.microsoft.com/office/drawing/2014/main" id="{687D8923-E75D-B440-8BF6-9A2B008D640B}"/>
              </a:ext>
            </a:extLst>
          </p:cNvPr>
          <p:cNvSpPr>
            <a:spLocks noGrp="1"/>
          </p:cNvSpPr>
          <p:nvPr>
            <p:ph type="sldNum" sz="quarter" idx="12"/>
          </p:nvPr>
        </p:nvSpPr>
        <p:spPr>
          <a:xfrm>
            <a:off x="15925800" y="9791700"/>
            <a:ext cx="2133600" cy="365125"/>
          </a:xfrm>
        </p:spPr>
        <p:txBody>
          <a:bodyPr/>
          <a:lstStyle/>
          <a:p>
            <a:fld id="{B6F15528-21DE-4FAA-801E-634DDDAF4B2B}" type="slidenum">
              <a:rPr lang="en-US" smtClean="0"/>
              <a:pPr/>
              <a:t>3</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6F7BA-A016-4F5B-BB2F-7698DD68ACED}"/>
              </a:ext>
            </a:extLst>
          </p:cNvPr>
          <p:cNvSpPr>
            <a:spLocks noGrp="1"/>
          </p:cNvSpPr>
          <p:nvPr>
            <p:ph idx="1"/>
          </p:nvPr>
        </p:nvSpPr>
        <p:spPr>
          <a:xfrm>
            <a:off x="381000" y="1779067"/>
            <a:ext cx="16611599" cy="8519529"/>
          </a:xfrm>
        </p:spPr>
        <p:txBody>
          <a:bodyPr>
            <a:normAutofit fontScale="32500" lnSpcReduction="20000"/>
          </a:bodyPr>
          <a:lstStyle/>
          <a:p>
            <a:r>
              <a:rPr lang="en-ZA" sz="9600" b="1" dirty="0"/>
              <a:t>The Broad-Based Black Economic Empowerment (B-BBEE) Act in South Africa has its origins in the country's transition to democracy and the need to address the economic inequalities created by apartheid.</a:t>
            </a:r>
          </a:p>
          <a:p>
            <a:endParaRPr lang="en-US" sz="9600" dirty="0"/>
          </a:p>
          <a:p>
            <a:r>
              <a:rPr lang="en-ZA" sz="9600" b="1" dirty="0"/>
              <a:t>2003: </a:t>
            </a:r>
            <a:r>
              <a:rPr lang="en-ZA" sz="9600" dirty="0"/>
              <a:t>Broad-Based Black Economic Empowerment Act (Act No. 53 of 2003) was signed into law by President Thabo Mbeki, aiming to promote broad-based black economic empowerment through various mechanisms, including ownership, management, skills development, employment equity, enterprise development, procurement and socio-economic development. </a:t>
            </a:r>
          </a:p>
          <a:p>
            <a:endParaRPr lang="en-ZA" sz="9600" dirty="0"/>
          </a:p>
          <a:p>
            <a:r>
              <a:rPr lang="en-ZA" sz="9600" dirty="0"/>
              <a:t>The Act provided for gazetting of Statement 003 which outlines functions of the Council, the joint funding obligation of Council by line Ministry and private sector and registration of Council as legal entity existing for non-profit making. </a:t>
            </a:r>
            <a:endParaRPr lang="en-US" sz="9600" dirty="0"/>
          </a:p>
          <a:p>
            <a:endParaRPr lang="en-US" sz="9600" dirty="0"/>
          </a:p>
          <a:p>
            <a:r>
              <a:rPr lang="en-US" sz="9600" b="1" dirty="0"/>
              <a:t>2005: </a:t>
            </a:r>
            <a:r>
              <a:rPr lang="en-US" sz="9600" dirty="0"/>
              <a:t>Tourism Charter signed, and first Charter Council appointed, led by Mr. Tim Modise.</a:t>
            </a:r>
          </a:p>
          <a:p>
            <a:endParaRPr lang="en-US" sz="9600" dirty="0"/>
          </a:p>
          <a:p>
            <a:r>
              <a:rPr lang="en-ZA" sz="9600" b="1" dirty="0"/>
              <a:t>2007:  </a:t>
            </a:r>
            <a:r>
              <a:rPr lang="en-ZA" sz="9600" dirty="0"/>
              <a:t>The B-BBEE Codes of Good Practice were gazetted, providing a framework for the implementation of B-BBEE in South Africa. The Codes introduced the concept of the "B-BBEE scorecard" and the five elements of B-BBEE: ownership, management control, skills development, enterprise and supplier development, and socio-economic development. </a:t>
            </a:r>
            <a:endParaRPr lang="en-US" sz="9600" dirty="0"/>
          </a:p>
          <a:p>
            <a:endParaRPr lang="en-US" sz="6600" dirty="0"/>
          </a:p>
          <a:p>
            <a:endParaRPr lang="en-ZA" dirty="0"/>
          </a:p>
        </p:txBody>
      </p:sp>
      <p:sp>
        <p:nvSpPr>
          <p:cNvPr id="4" name="Title 3">
            <a:extLst>
              <a:ext uri="{FF2B5EF4-FFF2-40B4-BE49-F238E27FC236}">
                <a16:creationId xmlns:a16="http://schemas.microsoft.com/office/drawing/2014/main" id="{AAC311B2-AAEE-472E-9EA8-2ABABDB0E515}"/>
              </a:ext>
            </a:extLst>
          </p:cNvPr>
          <p:cNvSpPr>
            <a:spLocks noGrp="1"/>
          </p:cNvSpPr>
          <p:nvPr>
            <p:ph type="title"/>
          </p:nvPr>
        </p:nvSpPr>
        <p:spPr>
          <a:xfrm>
            <a:off x="3228975" y="419100"/>
            <a:ext cx="11830050" cy="799962"/>
          </a:xfrm>
        </p:spPr>
        <p:txBody>
          <a:bodyPr>
            <a:noAutofit/>
          </a:bodyPr>
          <a:lstStyle/>
          <a:p>
            <a:pPr algn="ctr"/>
            <a:r>
              <a:rPr lang="en-ZA" sz="5400" dirty="0">
                <a:latin typeface="Arial Black" panose="020B0A04020102020204" pitchFamily="34" charset="0"/>
              </a:rPr>
              <a:t>Background Introduction</a:t>
            </a:r>
          </a:p>
        </p:txBody>
      </p:sp>
      <p:sp>
        <p:nvSpPr>
          <p:cNvPr id="9" name="Slide Number Placeholder 8">
            <a:extLst>
              <a:ext uri="{FF2B5EF4-FFF2-40B4-BE49-F238E27FC236}">
                <a16:creationId xmlns:a16="http://schemas.microsoft.com/office/drawing/2014/main" id="{441DC8D3-E5EC-4090-FD1E-417792F5589B}"/>
              </a:ext>
            </a:extLst>
          </p:cNvPr>
          <p:cNvSpPr>
            <a:spLocks noGrp="1"/>
          </p:cNvSpPr>
          <p:nvPr>
            <p:ph type="sldNum" sz="quarter" idx="12"/>
          </p:nvPr>
        </p:nvSpPr>
        <p:spPr>
          <a:xfrm>
            <a:off x="15773400" y="9715500"/>
            <a:ext cx="2133600" cy="365125"/>
          </a:xfrm>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2312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BB5D720-141A-4A94-AD15-99FBBA86E434}"/>
              </a:ext>
            </a:extLst>
          </p:cNvPr>
          <p:cNvSpPr>
            <a:spLocks noGrp="1"/>
          </p:cNvSpPr>
          <p:nvPr>
            <p:ph idx="1"/>
          </p:nvPr>
        </p:nvSpPr>
        <p:spPr>
          <a:xfrm>
            <a:off x="914400" y="1066876"/>
            <a:ext cx="15621000" cy="8801023"/>
          </a:xfrm>
        </p:spPr>
        <p:txBody>
          <a:bodyPr>
            <a:normAutofit/>
          </a:bodyPr>
          <a:lstStyle/>
          <a:p>
            <a:pPr marL="0" indent="0">
              <a:buNone/>
            </a:pPr>
            <a:endParaRPr lang="en-US" sz="2900" dirty="0">
              <a:solidFill>
                <a:prstClr val="black"/>
              </a:solidFill>
            </a:endParaRPr>
          </a:p>
          <a:p>
            <a:pPr algn="just">
              <a:buFont typeface="Wingdings" panose="05000000000000000000" pitchFamily="2" charset="2"/>
              <a:buChar char="q"/>
            </a:pPr>
            <a:r>
              <a:rPr lang="en-US" sz="2900" b="1" dirty="0">
                <a:solidFill>
                  <a:prstClr val="black"/>
                </a:solidFill>
              </a:rPr>
              <a:t>2015: </a:t>
            </a:r>
            <a:r>
              <a:rPr lang="en-US" sz="2900" dirty="0">
                <a:solidFill>
                  <a:prstClr val="black"/>
                </a:solidFill>
              </a:rPr>
              <a:t>The Amended Tourism B-BBEE Sector Code was gazetted for implementation in terms of  Section 9 (1) of the B-BBEE Amendment Act No. 46 of 2013 – binding on all stakeholders operating in the Tourism Sector.</a:t>
            </a:r>
          </a:p>
          <a:p>
            <a:pPr algn="just">
              <a:buFont typeface="Wingdings" panose="05000000000000000000" pitchFamily="2" charset="2"/>
              <a:buChar char="q"/>
            </a:pPr>
            <a:endParaRPr lang="en-US" sz="2900" dirty="0">
              <a:solidFill>
                <a:prstClr val="black"/>
              </a:solidFill>
            </a:endParaRPr>
          </a:p>
          <a:p>
            <a:pPr algn="just">
              <a:buFont typeface="Wingdings" panose="05000000000000000000" pitchFamily="2" charset="2"/>
              <a:buChar char="q"/>
            </a:pPr>
            <a:r>
              <a:rPr lang="en-US" sz="2900" b="1" dirty="0">
                <a:solidFill>
                  <a:prstClr val="black"/>
                </a:solidFill>
              </a:rPr>
              <a:t>2016: </a:t>
            </a:r>
            <a:r>
              <a:rPr lang="en-US" sz="2900" dirty="0">
                <a:solidFill>
                  <a:prstClr val="black"/>
                </a:solidFill>
              </a:rPr>
              <a:t>Baseline study to determine the state of compliance with the Amended Tourism Sector Code was conducted, and the third Council appointed led by late Dr Vuyo </a:t>
            </a:r>
            <a:r>
              <a:rPr lang="en-US" sz="2900" dirty="0" err="1">
                <a:solidFill>
                  <a:prstClr val="black"/>
                </a:solidFill>
              </a:rPr>
              <a:t>Mahlati</a:t>
            </a:r>
            <a:r>
              <a:rPr lang="en-US" sz="2900" dirty="0">
                <a:solidFill>
                  <a:prstClr val="black"/>
                </a:solidFill>
              </a:rPr>
              <a:t>.</a:t>
            </a:r>
          </a:p>
          <a:p>
            <a:pPr algn="just">
              <a:buFont typeface="Wingdings" panose="05000000000000000000" pitchFamily="2" charset="2"/>
              <a:buChar char="q"/>
            </a:pPr>
            <a:endParaRPr lang="en-US" sz="2900" dirty="0">
              <a:solidFill>
                <a:prstClr val="black"/>
              </a:solidFill>
            </a:endParaRPr>
          </a:p>
          <a:p>
            <a:pPr algn="just">
              <a:buFont typeface="Wingdings" panose="05000000000000000000" pitchFamily="2" charset="2"/>
              <a:buChar char="q"/>
            </a:pPr>
            <a:r>
              <a:rPr lang="en-US" sz="2900" b="1" dirty="0">
                <a:solidFill>
                  <a:prstClr val="black"/>
                </a:solidFill>
              </a:rPr>
              <a:t>2018: </a:t>
            </a:r>
            <a:r>
              <a:rPr lang="en-US" sz="2900" dirty="0">
                <a:solidFill>
                  <a:prstClr val="black"/>
                </a:solidFill>
              </a:rPr>
              <a:t>Comparative analysis study - state of compliance with the 2009 Code and the amended Code gazetted in 2015 - was conducted.</a:t>
            </a:r>
          </a:p>
          <a:p>
            <a:pPr algn="just">
              <a:buFont typeface="Wingdings" panose="05000000000000000000" pitchFamily="2" charset="2"/>
              <a:buChar char="q"/>
            </a:pPr>
            <a:endParaRPr lang="en-US" sz="2900" dirty="0">
              <a:solidFill>
                <a:prstClr val="black"/>
              </a:solidFill>
            </a:endParaRPr>
          </a:p>
          <a:p>
            <a:pPr algn="just">
              <a:buFont typeface="Wingdings" panose="05000000000000000000" pitchFamily="2" charset="2"/>
              <a:buChar char="q"/>
            </a:pPr>
            <a:r>
              <a:rPr lang="en-US" sz="2900" b="1" dirty="0">
                <a:solidFill>
                  <a:prstClr val="black"/>
                </a:solidFill>
              </a:rPr>
              <a:t>2019: </a:t>
            </a:r>
            <a:r>
              <a:rPr lang="en-US" sz="2900" dirty="0">
                <a:solidFill>
                  <a:prstClr val="black"/>
                </a:solidFill>
              </a:rPr>
              <a:t>The Minister of Tourism appointed the fourth Council, led by </a:t>
            </a:r>
            <a:r>
              <a:rPr lang="en-US" sz="2900" dirty="0" err="1">
                <a:solidFill>
                  <a:prstClr val="black"/>
                </a:solidFill>
              </a:rPr>
              <a:t>Ms</a:t>
            </a:r>
            <a:r>
              <a:rPr lang="en-US" sz="2900" dirty="0">
                <a:solidFill>
                  <a:prstClr val="black"/>
                </a:solidFill>
              </a:rPr>
              <a:t> Lindiwe Sangweni-</a:t>
            </a:r>
            <a:r>
              <a:rPr lang="en-US" sz="2900" dirty="0" err="1">
                <a:solidFill>
                  <a:prstClr val="black"/>
                </a:solidFill>
              </a:rPr>
              <a:t>Siddo</a:t>
            </a:r>
            <a:r>
              <a:rPr lang="en-US" sz="2900" dirty="0">
                <a:solidFill>
                  <a:prstClr val="black"/>
                </a:solidFill>
              </a:rPr>
              <a:t>.</a:t>
            </a:r>
          </a:p>
          <a:p>
            <a:pPr algn="just">
              <a:buFont typeface="Wingdings" panose="05000000000000000000" pitchFamily="2" charset="2"/>
              <a:buChar char="q"/>
            </a:pPr>
            <a:endParaRPr lang="en-US" sz="2900" dirty="0">
              <a:solidFill>
                <a:prstClr val="black"/>
              </a:solidFill>
            </a:endParaRPr>
          </a:p>
          <a:p>
            <a:pPr algn="just">
              <a:buFont typeface="Wingdings" panose="05000000000000000000" pitchFamily="2" charset="2"/>
              <a:buChar char="q"/>
            </a:pPr>
            <a:r>
              <a:rPr lang="en-US" sz="2900" b="1" dirty="0">
                <a:solidFill>
                  <a:prstClr val="black"/>
                </a:solidFill>
              </a:rPr>
              <a:t>2019: </a:t>
            </a:r>
            <a:r>
              <a:rPr lang="en-US" sz="2900" dirty="0">
                <a:solidFill>
                  <a:prstClr val="black"/>
                </a:solidFill>
              </a:rPr>
              <a:t>The Reviewed Tourism B-BBEE Sector Code was submitted to the DTIC for </a:t>
            </a:r>
            <a:r>
              <a:rPr lang="en-US" sz="2900" dirty="0" err="1">
                <a:solidFill>
                  <a:prstClr val="black"/>
                </a:solidFill>
              </a:rPr>
              <a:t>gazetting</a:t>
            </a:r>
            <a:r>
              <a:rPr lang="en-US" sz="2900" dirty="0">
                <a:solidFill>
                  <a:prstClr val="black"/>
                </a:solidFill>
              </a:rPr>
              <a:t>.</a:t>
            </a:r>
          </a:p>
          <a:p>
            <a:pPr algn="just">
              <a:buFont typeface="Wingdings" panose="05000000000000000000" pitchFamily="2" charset="2"/>
              <a:buChar char="q"/>
            </a:pPr>
            <a:endParaRPr lang="en-US" sz="2900" dirty="0">
              <a:solidFill>
                <a:prstClr val="black"/>
              </a:solidFill>
            </a:endParaRPr>
          </a:p>
          <a:p>
            <a:pPr algn="just">
              <a:buFont typeface="Wingdings" panose="05000000000000000000" pitchFamily="2" charset="2"/>
              <a:buChar char="q"/>
            </a:pPr>
            <a:r>
              <a:rPr lang="en-US" sz="2900" b="1" dirty="0">
                <a:solidFill>
                  <a:prstClr val="black"/>
                </a:solidFill>
              </a:rPr>
              <a:t>2024:  </a:t>
            </a:r>
            <a:r>
              <a:rPr lang="en-US" sz="2900" dirty="0">
                <a:solidFill>
                  <a:prstClr val="black"/>
                </a:solidFill>
              </a:rPr>
              <a:t>The fifth Tourism B-BBEE Sector Council was appointed, led by Dr Eddy Khosa.</a:t>
            </a:r>
          </a:p>
          <a:p>
            <a:pPr>
              <a:buFont typeface="Wingdings" panose="05000000000000000000" pitchFamily="2" charset="2"/>
              <a:buChar char="q"/>
            </a:pPr>
            <a:endParaRPr lang="en-US" sz="3000" dirty="0"/>
          </a:p>
          <a:p>
            <a:pPr marL="0" indent="0" algn="just">
              <a:buNone/>
            </a:pPr>
            <a:endParaRPr lang="en-US" dirty="0"/>
          </a:p>
          <a:p>
            <a:pPr>
              <a:buFont typeface="Wingdings" panose="05000000000000000000" pitchFamily="2" charset="2"/>
              <a:buChar char="q"/>
            </a:pPr>
            <a:endParaRPr lang="en-US" dirty="0"/>
          </a:p>
          <a:p>
            <a:pPr marL="685800" lvl="1" indent="0">
              <a:buNone/>
            </a:pPr>
            <a:endParaRPr lang="en-US" dirty="0">
              <a:solidFill>
                <a:srgbClr val="FF0000"/>
              </a:solidFill>
            </a:endParaRPr>
          </a:p>
        </p:txBody>
      </p:sp>
      <p:sp>
        <p:nvSpPr>
          <p:cNvPr id="4" name="Title 3">
            <a:extLst>
              <a:ext uri="{FF2B5EF4-FFF2-40B4-BE49-F238E27FC236}">
                <a16:creationId xmlns:a16="http://schemas.microsoft.com/office/drawing/2014/main" id="{D968EDAC-D941-4120-A57F-9DA6738C93E0}"/>
              </a:ext>
            </a:extLst>
          </p:cNvPr>
          <p:cNvSpPr>
            <a:spLocks noGrp="1"/>
          </p:cNvSpPr>
          <p:nvPr>
            <p:ph type="title"/>
          </p:nvPr>
        </p:nvSpPr>
        <p:spPr>
          <a:xfrm>
            <a:off x="2590800" y="225286"/>
            <a:ext cx="11830050" cy="841590"/>
          </a:xfrm>
        </p:spPr>
        <p:txBody>
          <a:bodyPr>
            <a:noAutofit/>
          </a:bodyPr>
          <a:lstStyle/>
          <a:p>
            <a:pPr algn="ctr"/>
            <a:r>
              <a:rPr lang="en-US" sz="5400" dirty="0">
                <a:solidFill>
                  <a:srgbClr val="ED7D31"/>
                </a:solidFill>
                <a:latin typeface="Arial Black" panose="020B0A04020102020204" pitchFamily="34" charset="0"/>
              </a:rPr>
              <a:t>Background Cont..</a:t>
            </a:r>
          </a:p>
        </p:txBody>
      </p:sp>
      <p:sp>
        <p:nvSpPr>
          <p:cNvPr id="8" name="Slide Number Placeholder 7">
            <a:extLst>
              <a:ext uri="{FF2B5EF4-FFF2-40B4-BE49-F238E27FC236}">
                <a16:creationId xmlns:a16="http://schemas.microsoft.com/office/drawing/2014/main" id="{DC04503F-8E02-AC08-9E2D-D6C47A854A18}"/>
              </a:ext>
            </a:extLst>
          </p:cNvPr>
          <p:cNvSpPr>
            <a:spLocks noGrp="1"/>
          </p:cNvSpPr>
          <p:nvPr>
            <p:ph type="sldNum" sz="quarter" idx="12"/>
          </p:nvPr>
        </p:nvSpPr>
        <p:spPr>
          <a:xfrm>
            <a:off x="15773400" y="9685336"/>
            <a:ext cx="2133600" cy="365125"/>
          </a:xfrm>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2825470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907485D-774F-4EC4-6B13-2C50181AD5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30274"/>
            <a:ext cx="17297400" cy="84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2"/>
          <p:cNvSpPr/>
          <p:nvPr/>
        </p:nvSpPr>
        <p:spPr>
          <a:xfrm>
            <a:off x="16517747" y="266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ZA"/>
          </a:p>
        </p:txBody>
      </p:sp>
      <p:grpSp>
        <p:nvGrpSpPr>
          <p:cNvPr id="3" name="Group 3"/>
          <p:cNvGrpSpPr/>
          <p:nvPr/>
        </p:nvGrpSpPr>
        <p:grpSpPr>
          <a:xfrm>
            <a:off x="0" y="0"/>
            <a:ext cx="406854" cy="10287000"/>
            <a:chOff x="0" y="0"/>
            <a:chExt cx="542471" cy="13716000"/>
          </a:xfrm>
        </p:grpSpPr>
        <p:sp>
          <p:nvSpPr>
            <p:cNvPr id="4" name="AutoShape 4"/>
            <p:cNvSpPr/>
            <p:nvPr/>
          </p:nvSpPr>
          <p:spPr>
            <a:xfrm>
              <a:off x="0" y="0"/>
              <a:ext cx="542471" cy="2747399"/>
            </a:xfrm>
            <a:prstGeom prst="rect">
              <a:avLst/>
            </a:prstGeom>
            <a:solidFill>
              <a:srgbClr val="097849"/>
            </a:solidFill>
          </p:spPr>
          <p:txBody>
            <a:bodyPr/>
            <a:lstStyle/>
            <a:p>
              <a:endParaRPr lang="en-ZA"/>
            </a:p>
          </p:txBody>
        </p:sp>
        <p:sp>
          <p:nvSpPr>
            <p:cNvPr id="5" name="AutoShape 5"/>
            <p:cNvSpPr/>
            <p:nvPr/>
          </p:nvSpPr>
          <p:spPr>
            <a:xfrm>
              <a:off x="0" y="2741593"/>
              <a:ext cx="542471" cy="2747399"/>
            </a:xfrm>
            <a:prstGeom prst="rect">
              <a:avLst/>
            </a:prstGeom>
            <a:solidFill>
              <a:srgbClr val="E33735"/>
            </a:solidFill>
          </p:spPr>
          <p:txBody>
            <a:bodyPr/>
            <a:lstStyle/>
            <a:p>
              <a:endParaRPr lang="en-ZA"/>
            </a:p>
          </p:txBody>
        </p:sp>
        <p:sp>
          <p:nvSpPr>
            <p:cNvPr id="6" name="AutoShape 6"/>
            <p:cNvSpPr/>
            <p:nvPr/>
          </p:nvSpPr>
          <p:spPr>
            <a:xfrm>
              <a:off x="0" y="5483187"/>
              <a:ext cx="542471" cy="2747399"/>
            </a:xfrm>
            <a:prstGeom prst="rect">
              <a:avLst/>
            </a:prstGeom>
            <a:solidFill>
              <a:srgbClr val="2A357E"/>
            </a:solidFill>
          </p:spPr>
          <p:txBody>
            <a:bodyPr/>
            <a:lstStyle/>
            <a:p>
              <a:endParaRPr lang="en-ZA"/>
            </a:p>
          </p:txBody>
        </p:sp>
        <p:sp>
          <p:nvSpPr>
            <p:cNvPr id="7" name="AutoShape 7"/>
            <p:cNvSpPr/>
            <p:nvPr/>
          </p:nvSpPr>
          <p:spPr>
            <a:xfrm>
              <a:off x="0" y="8224780"/>
              <a:ext cx="542471" cy="2747399"/>
            </a:xfrm>
            <a:prstGeom prst="rect">
              <a:avLst/>
            </a:prstGeom>
            <a:solidFill>
              <a:srgbClr val="FDB732"/>
            </a:solidFill>
          </p:spPr>
          <p:txBody>
            <a:bodyPr/>
            <a:lstStyle/>
            <a:p>
              <a:endParaRPr lang="en-ZA"/>
            </a:p>
          </p:txBody>
        </p:sp>
        <p:sp>
          <p:nvSpPr>
            <p:cNvPr id="8" name="AutoShape 8"/>
            <p:cNvSpPr/>
            <p:nvPr/>
          </p:nvSpPr>
          <p:spPr>
            <a:xfrm>
              <a:off x="0" y="10968601"/>
              <a:ext cx="542471" cy="2747399"/>
            </a:xfrm>
            <a:prstGeom prst="rect">
              <a:avLst/>
            </a:prstGeom>
            <a:solidFill>
              <a:srgbClr val="000000"/>
            </a:solidFill>
          </p:spPr>
          <p:txBody>
            <a:bodyPr/>
            <a:lstStyle/>
            <a:p>
              <a:endParaRPr lang="en-ZA"/>
            </a:p>
          </p:txBody>
        </p:sp>
      </p:grpSp>
      <p:sp>
        <p:nvSpPr>
          <p:cNvPr id="13" name="Slide Number Placeholder 12">
            <a:extLst>
              <a:ext uri="{FF2B5EF4-FFF2-40B4-BE49-F238E27FC236}">
                <a16:creationId xmlns:a16="http://schemas.microsoft.com/office/drawing/2014/main" id="{0CB100D9-39E8-8827-051B-0B979896B079}"/>
              </a:ext>
            </a:extLst>
          </p:cNvPr>
          <p:cNvSpPr>
            <a:spLocks noGrp="1"/>
          </p:cNvSpPr>
          <p:nvPr>
            <p:ph type="sldNum" sz="quarter" idx="12"/>
          </p:nvPr>
        </p:nvSpPr>
        <p:spPr>
          <a:xfrm>
            <a:off x="15947453" y="9837737"/>
            <a:ext cx="2133600" cy="365125"/>
          </a:xfrm>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6366" y="1028700"/>
            <a:ext cx="993013" cy="976763"/>
          </a:xfrm>
          <a:custGeom>
            <a:avLst/>
            <a:gdLst/>
            <a:ahLst/>
            <a:cxnLst/>
            <a:rect l="l" t="t" r="r" b="b"/>
            <a:pathLst>
              <a:path w="993013" h="976763">
                <a:moveTo>
                  <a:pt x="0" y="0"/>
                </a:moveTo>
                <a:lnTo>
                  <a:pt x="993013" y="0"/>
                </a:lnTo>
                <a:lnTo>
                  <a:pt x="993013" y="976763"/>
                </a:lnTo>
                <a:lnTo>
                  <a:pt x="0" y="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0" y="0"/>
            <a:ext cx="7682977" cy="10287000"/>
            <a:chOff x="0" y="0"/>
            <a:chExt cx="1190294" cy="1593725"/>
          </a:xfrm>
        </p:grpSpPr>
        <p:sp>
          <p:nvSpPr>
            <p:cNvPr id="4" name="Freeform 4"/>
            <p:cNvSpPr/>
            <p:nvPr/>
          </p:nvSpPr>
          <p:spPr>
            <a:xfrm>
              <a:off x="0" y="0"/>
              <a:ext cx="1190294" cy="1593725"/>
            </a:xfrm>
            <a:custGeom>
              <a:avLst/>
              <a:gdLst/>
              <a:ahLst/>
              <a:cxnLst/>
              <a:rect l="l" t="t" r="r" b="b"/>
              <a:pathLst>
                <a:path w="1190294" h="1593725">
                  <a:moveTo>
                    <a:pt x="0" y="0"/>
                  </a:moveTo>
                  <a:lnTo>
                    <a:pt x="1190294" y="0"/>
                  </a:lnTo>
                  <a:lnTo>
                    <a:pt x="1190294" y="1593725"/>
                  </a:lnTo>
                  <a:lnTo>
                    <a:pt x="0" y="1593725"/>
                  </a:lnTo>
                  <a:close/>
                </a:path>
              </a:pathLst>
            </a:custGeom>
            <a:blipFill>
              <a:blip r:embed="rId4"/>
              <a:stretch>
                <a:fillRect t="-6014" b="-6014"/>
              </a:stretch>
            </a:blipFill>
          </p:spPr>
          <p:txBody>
            <a:bodyPr/>
            <a:lstStyle/>
            <a:p>
              <a:endParaRPr lang="en-ZA"/>
            </a:p>
          </p:txBody>
        </p:sp>
      </p:grpSp>
      <p:grpSp>
        <p:nvGrpSpPr>
          <p:cNvPr id="5" name="Group 5"/>
          <p:cNvGrpSpPr/>
          <p:nvPr/>
        </p:nvGrpSpPr>
        <p:grpSpPr>
          <a:xfrm>
            <a:off x="0" y="0"/>
            <a:ext cx="406854" cy="10287000"/>
            <a:chOff x="0" y="0"/>
            <a:chExt cx="542471" cy="13716000"/>
          </a:xfrm>
        </p:grpSpPr>
        <p:sp>
          <p:nvSpPr>
            <p:cNvPr id="6" name="AutoShape 6"/>
            <p:cNvSpPr/>
            <p:nvPr/>
          </p:nvSpPr>
          <p:spPr>
            <a:xfrm>
              <a:off x="0" y="0"/>
              <a:ext cx="542471" cy="2747399"/>
            </a:xfrm>
            <a:prstGeom prst="rect">
              <a:avLst/>
            </a:prstGeom>
            <a:solidFill>
              <a:srgbClr val="097849"/>
            </a:solidFill>
          </p:spPr>
          <p:txBody>
            <a:bodyPr/>
            <a:lstStyle/>
            <a:p>
              <a:endParaRPr lang="en-ZA"/>
            </a:p>
          </p:txBody>
        </p:sp>
        <p:sp>
          <p:nvSpPr>
            <p:cNvPr id="7" name="AutoShape 7"/>
            <p:cNvSpPr/>
            <p:nvPr/>
          </p:nvSpPr>
          <p:spPr>
            <a:xfrm>
              <a:off x="0" y="2741593"/>
              <a:ext cx="542471" cy="2747399"/>
            </a:xfrm>
            <a:prstGeom prst="rect">
              <a:avLst/>
            </a:prstGeom>
            <a:solidFill>
              <a:srgbClr val="E33735"/>
            </a:solidFill>
          </p:spPr>
          <p:txBody>
            <a:bodyPr/>
            <a:lstStyle/>
            <a:p>
              <a:endParaRPr lang="en-ZA"/>
            </a:p>
          </p:txBody>
        </p:sp>
        <p:sp>
          <p:nvSpPr>
            <p:cNvPr id="8" name="AutoShape 8"/>
            <p:cNvSpPr/>
            <p:nvPr/>
          </p:nvSpPr>
          <p:spPr>
            <a:xfrm>
              <a:off x="0" y="5483187"/>
              <a:ext cx="542471" cy="2747399"/>
            </a:xfrm>
            <a:prstGeom prst="rect">
              <a:avLst/>
            </a:prstGeom>
            <a:solidFill>
              <a:srgbClr val="2A357E"/>
            </a:solidFill>
          </p:spPr>
          <p:txBody>
            <a:bodyPr/>
            <a:lstStyle/>
            <a:p>
              <a:endParaRPr lang="en-ZA"/>
            </a:p>
          </p:txBody>
        </p:sp>
        <p:sp>
          <p:nvSpPr>
            <p:cNvPr id="9" name="AutoShape 9"/>
            <p:cNvSpPr/>
            <p:nvPr/>
          </p:nvSpPr>
          <p:spPr>
            <a:xfrm>
              <a:off x="0" y="8224780"/>
              <a:ext cx="542471" cy="2747399"/>
            </a:xfrm>
            <a:prstGeom prst="rect">
              <a:avLst/>
            </a:prstGeom>
            <a:solidFill>
              <a:srgbClr val="FDB732"/>
            </a:solidFill>
          </p:spPr>
          <p:txBody>
            <a:bodyPr/>
            <a:lstStyle/>
            <a:p>
              <a:endParaRPr lang="en-ZA"/>
            </a:p>
          </p:txBody>
        </p:sp>
        <p:sp>
          <p:nvSpPr>
            <p:cNvPr id="10" name="AutoShape 10"/>
            <p:cNvSpPr/>
            <p:nvPr/>
          </p:nvSpPr>
          <p:spPr>
            <a:xfrm>
              <a:off x="0" y="10968601"/>
              <a:ext cx="542471" cy="2747399"/>
            </a:xfrm>
            <a:prstGeom prst="rect">
              <a:avLst/>
            </a:prstGeom>
            <a:solidFill>
              <a:srgbClr val="000000"/>
            </a:solidFill>
          </p:spPr>
          <p:txBody>
            <a:bodyPr/>
            <a:lstStyle/>
            <a:p>
              <a:endParaRPr lang="en-ZA"/>
            </a:p>
          </p:txBody>
        </p:sp>
      </p:grpSp>
      <p:sp>
        <p:nvSpPr>
          <p:cNvPr id="11" name="TextBox 11"/>
          <p:cNvSpPr txBox="1"/>
          <p:nvPr/>
        </p:nvSpPr>
        <p:spPr>
          <a:xfrm>
            <a:off x="8496300" y="3226787"/>
            <a:ext cx="8763000" cy="2743200"/>
          </a:xfrm>
          <a:prstGeom prst="rect">
            <a:avLst/>
          </a:prstGeom>
        </p:spPr>
        <p:txBody>
          <a:bodyPr lIns="0" tIns="0" rIns="0" bIns="0" rtlCol="0" anchor="t">
            <a:spAutoFit/>
          </a:bodyPr>
          <a:lstStyle/>
          <a:p>
            <a:pPr algn="l">
              <a:lnSpc>
                <a:spcPts val="10800"/>
              </a:lnSpc>
            </a:pPr>
            <a:r>
              <a:rPr lang="en-US" sz="9000" b="1">
                <a:solidFill>
                  <a:srgbClr val="000000"/>
                </a:solidFill>
                <a:latin typeface="Montserrat Bold"/>
                <a:ea typeface="Montserrat Bold"/>
                <a:cs typeface="Montserrat Bold"/>
                <a:sym typeface="Montserrat Bold"/>
              </a:rPr>
              <a:t>TTCSA MANDATE</a:t>
            </a:r>
          </a:p>
        </p:txBody>
      </p:sp>
      <p:sp>
        <p:nvSpPr>
          <p:cNvPr id="16" name="Slide Number Placeholder 15">
            <a:extLst>
              <a:ext uri="{FF2B5EF4-FFF2-40B4-BE49-F238E27FC236}">
                <a16:creationId xmlns:a16="http://schemas.microsoft.com/office/drawing/2014/main" id="{AC0636C1-AB75-25F8-5911-6FB4F1542F5D}"/>
              </a:ext>
            </a:extLst>
          </p:cNvPr>
          <p:cNvSpPr>
            <a:spLocks noGrp="1"/>
          </p:cNvSpPr>
          <p:nvPr>
            <p:ph type="sldNum" sz="quarter" idx="12"/>
          </p:nvPr>
        </p:nvSpPr>
        <p:spPr>
          <a:xfrm>
            <a:off x="15806072" y="9715500"/>
            <a:ext cx="2133600" cy="365125"/>
          </a:xfrm>
        </p:spPr>
        <p:txBody>
          <a:bodyPr/>
          <a:lstStyle/>
          <a:p>
            <a:fld id="{B6F15528-21DE-4FAA-801E-634DDDAF4B2B}" type="slidenum">
              <a:rPr lang="en-US" smtClean="0"/>
              <a:pPr/>
              <a:t>7</a:t>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0"/>
          <p:cNvGrpSpPr/>
          <p:nvPr/>
        </p:nvGrpSpPr>
        <p:grpSpPr>
          <a:xfrm>
            <a:off x="2286000" y="4308644"/>
            <a:ext cx="13716000" cy="160734"/>
            <a:chOff x="0" y="2730836"/>
            <a:chExt cx="9144000" cy="142875"/>
          </a:xfrm>
        </p:grpSpPr>
        <p:sp>
          <p:nvSpPr>
            <p:cNvPr id="4" name="Rectangle 3"/>
            <p:cNvSpPr>
              <a:spLocks noChangeArrowheads="1"/>
            </p:cNvSpPr>
            <p:nvPr/>
          </p:nvSpPr>
          <p:spPr bwMode="gray">
            <a:xfrm>
              <a:off x="0" y="2775286"/>
              <a:ext cx="9144000" cy="53975"/>
            </a:xfrm>
            <a:prstGeom prst="rect">
              <a:avLst/>
            </a:prstGeom>
            <a:gradFill rotWithShape="1">
              <a:gsLst>
                <a:gs pos="0">
                  <a:srgbClr val="808080"/>
                </a:gs>
                <a:gs pos="100000">
                  <a:srgbClr val="808080">
                    <a:gamma/>
                    <a:tint val="15294"/>
                    <a:invGamma/>
                  </a:srgbClr>
                </a:gs>
              </a:gsLst>
              <a:lin ang="5400000" scaled="1"/>
            </a:gradFill>
            <a:ln w="9525" algn="ctr">
              <a:noFill/>
              <a:miter lim="800000"/>
              <a:headEnd/>
              <a:tailEnd/>
            </a:ln>
            <a:effectLst/>
          </p:spPr>
          <p:txBody>
            <a:bodyPr wrap="none" anchor="ctr"/>
            <a:lstStyle/>
            <a:p>
              <a:endParaRPr lang="en-US" sz="2700" dirty="0">
                <a:solidFill>
                  <a:schemeClr val="bg1"/>
                </a:solidFill>
                <a:latin typeface="Calibri" pitchFamily="34" charset="0"/>
              </a:endParaRPr>
            </a:p>
          </p:txBody>
        </p:sp>
        <p:sp>
          <p:nvSpPr>
            <p:cNvPr id="6" name="Rectangle 4"/>
            <p:cNvSpPr>
              <a:spLocks noChangeArrowheads="1"/>
            </p:cNvSpPr>
            <p:nvPr/>
          </p:nvSpPr>
          <p:spPr bwMode="gray">
            <a:xfrm>
              <a:off x="0" y="2730836"/>
              <a:ext cx="9144000" cy="142875"/>
            </a:xfrm>
            <a:prstGeom prst="rect">
              <a:avLst/>
            </a:prstGeom>
            <a:gradFill rotWithShape="1">
              <a:gsLst>
                <a:gs pos="0">
                  <a:srgbClr val="5F5F5F">
                    <a:gamma/>
                    <a:tint val="30196"/>
                    <a:invGamma/>
                  </a:srgbClr>
                </a:gs>
                <a:gs pos="100000">
                  <a:srgbClr val="5F5F5F"/>
                </a:gs>
              </a:gsLst>
              <a:lin ang="5400000" scaled="1"/>
            </a:gradFill>
            <a:ln w="9525" algn="ctr">
              <a:noFill/>
              <a:miter lim="800000"/>
              <a:headEnd/>
              <a:tailEnd/>
            </a:ln>
            <a:effectLst/>
          </p:spPr>
          <p:txBody>
            <a:bodyPr wrap="none" anchor="ctr"/>
            <a:lstStyle/>
            <a:p>
              <a:endParaRPr lang="en-US" sz="2700" dirty="0">
                <a:solidFill>
                  <a:schemeClr val="bg1"/>
                </a:solidFill>
                <a:latin typeface="Calibri" pitchFamily="34" charset="0"/>
              </a:endParaRPr>
            </a:p>
          </p:txBody>
        </p:sp>
      </p:grpSp>
      <p:grpSp>
        <p:nvGrpSpPr>
          <p:cNvPr id="7" name="Group 170"/>
          <p:cNvGrpSpPr/>
          <p:nvPr/>
        </p:nvGrpSpPr>
        <p:grpSpPr>
          <a:xfrm>
            <a:off x="2443842" y="3066724"/>
            <a:ext cx="3474720" cy="2644577"/>
            <a:chOff x="105228" y="1565946"/>
            <a:chExt cx="2316480" cy="2350734"/>
          </a:xfrm>
        </p:grpSpPr>
        <p:sp>
          <p:nvSpPr>
            <p:cNvPr id="8" name="Oval 7"/>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9" name="Pentagon 8"/>
            <p:cNvSpPr>
              <a:spLocks noChangeAspect="1"/>
            </p:cNvSpPr>
            <p:nvPr/>
          </p:nvSpPr>
          <p:spPr>
            <a:xfrm rot="16200000">
              <a:off x="999744" y="1633002"/>
              <a:ext cx="536448" cy="402336"/>
            </a:xfrm>
            <a:prstGeom prst="homePlate">
              <a:avLst/>
            </a:prstGeom>
            <a:gradFill flip="none" rotWithShape="1">
              <a:gsLst>
                <a:gs pos="0">
                  <a:schemeClr val="accent6">
                    <a:lumMod val="75000"/>
                  </a:schemeClr>
                </a:gs>
                <a:gs pos="50000">
                  <a:schemeClr val="accent6">
                    <a:lumMod val="50000"/>
                  </a:schemeClr>
                </a:gs>
                <a:gs pos="100000">
                  <a:schemeClr val="tx1">
                    <a:lumMod val="95000"/>
                    <a:lumOff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grpSp>
      <p:grpSp>
        <p:nvGrpSpPr>
          <p:cNvPr id="10" name="Group 93"/>
          <p:cNvGrpSpPr/>
          <p:nvPr/>
        </p:nvGrpSpPr>
        <p:grpSpPr>
          <a:xfrm>
            <a:off x="3326238" y="3749912"/>
            <a:ext cx="1702962" cy="1156877"/>
            <a:chOff x="533400" y="2377440"/>
            <a:chExt cx="1463040" cy="1463040"/>
          </a:xfrm>
        </p:grpSpPr>
        <p:sp>
          <p:nvSpPr>
            <p:cNvPr id="11" name="Oval 10"/>
            <p:cNvSpPr/>
            <p:nvPr/>
          </p:nvSpPr>
          <p:spPr>
            <a:xfrm>
              <a:off x="533400"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12" name="Oval 11"/>
            <p:cNvSpPr/>
            <p:nvPr/>
          </p:nvSpPr>
          <p:spPr>
            <a:xfrm>
              <a:off x="679704"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13" name="Oval 12"/>
            <p:cNvSpPr/>
            <p:nvPr/>
          </p:nvSpPr>
          <p:spPr>
            <a:xfrm>
              <a:off x="714828" y="2560320"/>
              <a:ext cx="1097280"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14" name="Ellipse 302"/>
            <p:cNvSpPr>
              <a:spLocks noChangeArrowheads="1"/>
            </p:cNvSpPr>
            <p:nvPr/>
          </p:nvSpPr>
          <p:spPr bwMode="auto">
            <a:xfrm>
              <a:off x="875938" y="2621280"/>
              <a:ext cx="792480" cy="548640"/>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514350" indent="-514350" algn="ctr">
                <a:buFont typeface="Calibri" charset="0"/>
                <a:buAutoNum type="arabicPeriod"/>
              </a:pPr>
              <a:endParaRPr lang="en-US" sz="2700" noProof="1">
                <a:solidFill>
                  <a:schemeClr val="bg1"/>
                </a:solidFill>
                <a:latin typeface="Calibri" charset="0"/>
                <a:ea typeface="ＭＳ Ｐゴシック" pitchFamily="34" charset="-128"/>
              </a:endParaRPr>
            </a:p>
          </p:txBody>
        </p:sp>
      </p:grpSp>
      <p:grpSp>
        <p:nvGrpSpPr>
          <p:cNvPr id="15" name="Group 170"/>
          <p:cNvGrpSpPr/>
          <p:nvPr/>
        </p:nvGrpSpPr>
        <p:grpSpPr>
          <a:xfrm>
            <a:off x="7185123" y="3036362"/>
            <a:ext cx="3474720" cy="2644577"/>
            <a:chOff x="105228" y="1565946"/>
            <a:chExt cx="2316480" cy="2350734"/>
          </a:xfrm>
        </p:grpSpPr>
        <p:sp>
          <p:nvSpPr>
            <p:cNvPr id="16" name="Oval 15"/>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17" name="Pentagon 16"/>
            <p:cNvSpPr>
              <a:spLocks noChangeAspect="1"/>
            </p:cNvSpPr>
            <p:nvPr/>
          </p:nvSpPr>
          <p:spPr>
            <a:xfrm rot="16200000">
              <a:off x="999744" y="1633002"/>
              <a:ext cx="536448" cy="402336"/>
            </a:xfrm>
            <a:prstGeom prst="homePlate">
              <a:avLst/>
            </a:prstGeom>
            <a:gradFill flip="none" rotWithShape="1">
              <a:gsLst>
                <a:gs pos="0">
                  <a:schemeClr val="accent3">
                    <a:lumMod val="75000"/>
                  </a:schemeClr>
                </a:gs>
                <a:gs pos="50000">
                  <a:schemeClr val="accent3">
                    <a:lumMod val="50000"/>
                  </a:schemeClr>
                </a:gs>
                <a:gs pos="100000">
                  <a:srgbClr val="2E391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grpSp>
      <p:grpSp>
        <p:nvGrpSpPr>
          <p:cNvPr id="18" name="Group 94"/>
          <p:cNvGrpSpPr/>
          <p:nvPr/>
        </p:nvGrpSpPr>
        <p:grpSpPr>
          <a:xfrm>
            <a:off x="8057607" y="3646418"/>
            <a:ext cx="1712757" cy="1260369"/>
            <a:chOff x="2733524" y="2377440"/>
            <a:chExt cx="1463040" cy="1463040"/>
          </a:xfrm>
        </p:grpSpPr>
        <p:sp>
          <p:nvSpPr>
            <p:cNvPr id="19" name="Oval 18"/>
            <p:cNvSpPr/>
            <p:nvPr/>
          </p:nvSpPr>
          <p:spPr>
            <a:xfrm>
              <a:off x="2733524"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20" name="Oval 19"/>
            <p:cNvSpPr/>
            <p:nvPr/>
          </p:nvSpPr>
          <p:spPr>
            <a:xfrm>
              <a:off x="2879828"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21" name="Oval 20"/>
            <p:cNvSpPr/>
            <p:nvPr/>
          </p:nvSpPr>
          <p:spPr>
            <a:xfrm>
              <a:off x="2914952" y="2560320"/>
              <a:ext cx="1097280" cy="10972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22" name="Ellipse 302"/>
            <p:cNvSpPr>
              <a:spLocks noChangeArrowheads="1"/>
            </p:cNvSpPr>
            <p:nvPr/>
          </p:nvSpPr>
          <p:spPr bwMode="auto">
            <a:xfrm>
              <a:off x="3076062" y="2621280"/>
              <a:ext cx="792480" cy="548640"/>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514350" indent="-514350" algn="ctr">
                <a:buFont typeface="Calibri" charset="0"/>
                <a:buAutoNum type="arabicPeriod"/>
              </a:pPr>
              <a:endParaRPr lang="en-US" sz="2700" noProof="1">
                <a:solidFill>
                  <a:schemeClr val="bg1"/>
                </a:solidFill>
                <a:latin typeface="Calibri" charset="0"/>
                <a:ea typeface="ＭＳ Ｐゴシック" pitchFamily="34" charset="-128"/>
              </a:endParaRPr>
            </a:p>
          </p:txBody>
        </p:sp>
      </p:grpSp>
      <p:grpSp>
        <p:nvGrpSpPr>
          <p:cNvPr id="31" name="Group 170"/>
          <p:cNvGrpSpPr/>
          <p:nvPr/>
        </p:nvGrpSpPr>
        <p:grpSpPr>
          <a:xfrm>
            <a:off x="12344400" y="3066724"/>
            <a:ext cx="3474720" cy="2644577"/>
            <a:chOff x="105228" y="1565946"/>
            <a:chExt cx="2316480" cy="2350734"/>
          </a:xfrm>
        </p:grpSpPr>
        <p:sp>
          <p:nvSpPr>
            <p:cNvPr id="32" name="Oval 31"/>
            <p:cNvSpPr/>
            <p:nvPr/>
          </p:nvSpPr>
          <p:spPr>
            <a:xfrm>
              <a:off x="105228" y="1600200"/>
              <a:ext cx="2316480" cy="23164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33" name="Pentagon 32"/>
            <p:cNvSpPr>
              <a:spLocks noChangeAspect="1"/>
            </p:cNvSpPr>
            <p:nvPr/>
          </p:nvSpPr>
          <p:spPr>
            <a:xfrm rot="16200000">
              <a:off x="999744" y="1633002"/>
              <a:ext cx="536448" cy="402336"/>
            </a:xfrm>
            <a:prstGeom prst="homePlate">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grpSp>
      <p:grpSp>
        <p:nvGrpSpPr>
          <p:cNvPr id="34" name="Group 96"/>
          <p:cNvGrpSpPr/>
          <p:nvPr/>
        </p:nvGrpSpPr>
        <p:grpSpPr>
          <a:xfrm>
            <a:off x="13030200" y="3585320"/>
            <a:ext cx="1931562" cy="1321469"/>
            <a:chOff x="7133772" y="2377440"/>
            <a:chExt cx="1463040" cy="1463040"/>
          </a:xfrm>
        </p:grpSpPr>
        <p:sp>
          <p:nvSpPr>
            <p:cNvPr id="35" name="Oval 34"/>
            <p:cNvSpPr/>
            <p:nvPr/>
          </p:nvSpPr>
          <p:spPr>
            <a:xfrm>
              <a:off x="7133772" y="2377440"/>
              <a:ext cx="1463040" cy="1463040"/>
            </a:xfrm>
            <a:prstGeom prst="ellipse">
              <a:avLst/>
            </a:prstGeom>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36" name="Oval 35"/>
            <p:cNvSpPr/>
            <p:nvPr/>
          </p:nvSpPr>
          <p:spPr>
            <a:xfrm>
              <a:off x="7280076" y="2523744"/>
              <a:ext cx="1170432" cy="1170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37" name="Oval 36"/>
            <p:cNvSpPr/>
            <p:nvPr/>
          </p:nvSpPr>
          <p:spPr>
            <a:xfrm>
              <a:off x="7315200" y="2560320"/>
              <a:ext cx="1097280" cy="10972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latin typeface="Calibri" pitchFamily="34" charset="0"/>
              </a:endParaRPr>
            </a:p>
          </p:txBody>
        </p:sp>
        <p:sp>
          <p:nvSpPr>
            <p:cNvPr id="38" name="Ellipse 302"/>
            <p:cNvSpPr>
              <a:spLocks noChangeArrowheads="1"/>
            </p:cNvSpPr>
            <p:nvPr/>
          </p:nvSpPr>
          <p:spPr bwMode="auto">
            <a:xfrm>
              <a:off x="7476310" y="2621280"/>
              <a:ext cx="792480" cy="548640"/>
            </a:xfrm>
            <a:prstGeom prst="ellipse">
              <a:avLst/>
            </a:prstGeom>
            <a:gradFill rotWithShape="1">
              <a:gsLst>
                <a:gs pos="0">
                  <a:srgbClr val="FFFCF9">
                    <a:alpha val="76999"/>
                  </a:srgbClr>
                </a:gs>
                <a:gs pos="100000">
                  <a:srgbClr val="FFFFFF">
                    <a:alpha val="0"/>
                  </a:srgbClr>
                </a:gs>
              </a:gsLst>
              <a:lin ang="5400000"/>
            </a:gradFill>
            <a:ln w="9525">
              <a:noFill/>
              <a:round/>
              <a:headEnd/>
              <a:tailEnd/>
            </a:ln>
          </p:spPr>
          <p:txBody>
            <a:bodyPr anchor="ctr"/>
            <a:lstStyle/>
            <a:p>
              <a:pPr marL="514350" indent="-514350" algn="ctr">
                <a:buFont typeface="Calibri" charset="0"/>
                <a:buAutoNum type="arabicPeriod"/>
              </a:pPr>
              <a:endParaRPr lang="en-US" sz="2700" noProof="1">
                <a:solidFill>
                  <a:schemeClr val="bg1"/>
                </a:solidFill>
                <a:latin typeface="Calibri" charset="0"/>
                <a:ea typeface="ＭＳ Ｐゴシック" pitchFamily="34" charset="-128"/>
              </a:endParaRPr>
            </a:p>
          </p:txBody>
        </p:sp>
      </p:grpSp>
      <p:sp>
        <p:nvSpPr>
          <p:cNvPr id="39" name="TextBox 38"/>
          <p:cNvSpPr txBox="1"/>
          <p:nvPr/>
        </p:nvSpPr>
        <p:spPr>
          <a:xfrm>
            <a:off x="3987059" y="2381534"/>
            <a:ext cx="418704" cy="646331"/>
          </a:xfrm>
          <a:prstGeom prst="rect">
            <a:avLst/>
          </a:prstGeom>
          <a:noFill/>
        </p:spPr>
        <p:txBody>
          <a:bodyPr wrap="none" rtlCol="0">
            <a:spAutoFit/>
          </a:bodyPr>
          <a:lstStyle/>
          <a:p>
            <a:pPr algn="ctr"/>
            <a:r>
              <a:rPr lang="en-US" sz="3600" b="1" dirty="0">
                <a:latin typeface="Calibri" pitchFamily="34" charset="0"/>
              </a:rPr>
              <a:t>1</a:t>
            </a:r>
          </a:p>
        </p:txBody>
      </p:sp>
      <p:sp>
        <p:nvSpPr>
          <p:cNvPr id="40" name="TextBox 39"/>
          <p:cNvSpPr txBox="1"/>
          <p:nvPr/>
        </p:nvSpPr>
        <p:spPr>
          <a:xfrm>
            <a:off x="8702936" y="2324248"/>
            <a:ext cx="418704" cy="646331"/>
          </a:xfrm>
          <a:prstGeom prst="rect">
            <a:avLst/>
          </a:prstGeom>
          <a:noFill/>
        </p:spPr>
        <p:txBody>
          <a:bodyPr wrap="none" rtlCol="0">
            <a:spAutoFit/>
          </a:bodyPr>
          <a:lstStyle/>
          <a:p>
            <a:pPr algn="ctr"/>
            <a:r>
              <a:rPr lang="en-US" sz="3600" b="1" dirty="0">
                <a:latin typeface="Calibri" pitchFamily="34" charset="0"/>
              </a:rPr>
              <a:t>2</a:t>
            </a:r>
          </a:p>
        </p:txBody>
      </p:sp>
      <p:sp>
        <p:nvSpPr>
          <p:cNvPr id="42" name="TextBox 41"/>
          <p:cNvSpPr txBox="1"/>
          <p:nvPr/>
        </p:nvSpPr>
        <p:spPr>
          <a:xfrm>
            <a:off x="13838618" y="2306545"/>
            <a:ext cx="418704" cy="646331"/>
          </a:xfrm>
          <a:prstGeom prst="rect">
            <a:avLst/>
          </a:prstGeom>
          <a:noFill/>
        </p:spPr>
        <p:txBody>
          <a:bodyPr wrap="none" rtlCol="0">
            <a:spAutoFit/>
          </a:bodyPr>
          <a:lstStyle/>
          <a:p>
            <a:r>
              <a:rPr lang="en-US" sz="3600" b="1" dirty="0">
                <a:latin typeface="Calibri" pitchFamily="34" charset="0"/>
              </a:rPr>
              <a:t>3</a:t>
            </a:r>
          </a:p>
        </p:txBody>
      </p:sp>
      <p:cxnSp>
        <p:nvCxnSpPr>
          <p:cNvPr id="44" name="Straight Connector 43"/>
          <p:cNvCxnSpPr/>
          <p:nvPr/>
        </p:nvCxnSpPr>
        <p:spPr>
          <a:xfrm>
            <a:off x="2628900" y="5711300"/>
            <a:ext cx="4434840" cy="1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06640" y="5711300"/>
            <a:ext cx="3465471" cy="1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828E9BC-FB5E-4806-BCBA-373FD0451FD0}"/>
              </a:ext>
            </a:extLst>
          </p:cNvPr>
          <p:cNvSpPr/>
          <p:nvPr/>
        </p:nvSpPr>
        <p:spPr>
          <a:xfrm>
            <a:off x="2743200" y="6387216"/>
            <a:ext cx="4000500" cy="1338828"/>
          </a:xfrm>
          <a:prstGeom prst="rect">
            <a:avLst/>
          </a:prstGeom>
        </p:spPr>
        <p:txBody>
          <a:bodyPr wrap="squar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Provide guidance on sector-specific matters effecting B-BBEE</a:t>
            </a:r>
            <a:endParaRPr lang="en-ZA" sz="2700" dirty="0"/>
          </a:p>
        </p:txBody>
      </p:sp>
      <p:sp>
        <p:nvSpPr>
          <p:cNvPr id="5" name="Rectangle 4">
            <a:extLst>
              <a:ext uri="{FF2B5EF4-FFF2-40B4-BE49-F238E27FC236}">
                <a16:creationId xmlns:a16="http://schemas.microsoft.com/office/drawing/2014/main" id="{6DC8B6BE-F3EF-42D0-9D29-0FCD3CA36EF5}"/>
              </a:ext>
            </a:extLst>
          </p:cNvPr>
          <p:cNvSpPr/>
          <p:nvPr/>
        </p:nvSpPr>
        <p:spPr>
          <a:xfrm>
            <a:off x="7166781" y="6313625"/>
            <a:ext cx="4128408" cy="1338828"/>
          </a:xfrm>
          <a:prstGeom prst="rect">
            <a:avLst/>
          </a:prstGeom>
        </p:spPr>
        <p:txBody>
          <a:bodyPr wrap="squar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Compile reports on the status of B-BBEE within the sector</a:t>
            </a:r>
            <a:endParaRPr lang="en-ZA" sz="2700" dirty="0"/>
          </a:p>
        </p:txBody>
      </p:sp>
      <p:sp>
        <p:nvSpPr>
          <p:cNvPr id="23" name="Rectangle 22">
            <a:extLst>
              <a:ext uri="{FF2B5EF4-FFF2-40B4-BE49-F238E27FC236}">
                <a16:creationId xmlns:a16="http://schemas.microsoft.com/office/drawing/2014/main" id="{A5854459-83B5-4F2E-8F81-4F2E542450FE}"/>
              </a:ext>
            </a:extLst>
          </p:cNvPr>
          <p:cNvSpPr/>
          <p:nvPr/>
        </p:nvSpPr>
        <p:spPr>
          <a:xfrm>
            <a:off x="12101377" y="6386208"/>
            <a:ext cx="3370766" cy="923330"/>
          </a:xfrm>
          <a:prstGeom prst="rect">
            <a:avLst/>
          </a:prstGeom>
        </p:spPr>
        <p:txBody>
          <a:bodyPr wrap="squar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Share information with sector members</a:t>
            </a:r>
            <a:endParaRPr lang="en-ZA" sz="2700" dirty="0"/>
          </a:p>
        </p:txBody>
      </p:sp>
      <p:sp>
        <p:nvSpPr>
          <p:cNvPr id="24" name="Title 23">
            <a:extLst>
              <a:ext uri="{FF2B5EF4-FFF2-40B4-BE49-F238E27FC236}">
                <a16:creationId xmlns:a16="http://schemas.microsoft.com/office/drawing/2014/main" id="{CE80D3C5-8FDA-4726-8A60-BB841517C45E}"/>
              </a:ext>
            </a:extLst>
          </p:cNvPr>
          <p:cNvSpPr>
            <a:spLocks noGrp="1"/>
          </p:cNvSpPr>
          <p:nvPr>
            <p:ph type="title"/>
          </p:nvPr>
        </p:nvSpPr>
        <p:spPr>
          <a:xfrm>
            <a:off x="4924218" y="537211"/>
            <a:ext cx="7772400" cy="1025767"/>
          </a:xfrm>
        </p:spPr>
        <p:txBody>
          <a:bodyPr>
            <a:normAutofit/>
          </a:bodyPr>
          <a:lstStyle/>
          <a:p>
            <a:pPr algn="ctr"/>
            <a:r>
              <a:rPr lang="en-ZA" sz="6000" b="1" dirty="0"/>
              <a:t>TTCSA Mandate </a:t>
            </a:r>
            <a:endParaRPr lang="en-ZA" dirty="0"/>
          </a:p>
        </p:txBody>
      </p:sp>
      <p:sp>
        <p:nvSpPr>
          <p:cNvPr id="30" name="Slide Number Placeholder 29">
            <a:extLst>
              <a:ext uri="{FF2B5EF4-FFF2-40B4-BE49-F238E27FC236}">
                <a16:creationId xmlns:a16="http://schemas.microsoft.com/office/drawing/2014/main" id="{6E835441-2B32-D608-9218-AB5B8AAF56DA}"/>
              </a:ext>
            </a:extLst>
          </p:cNvPr>
          <p:cNvSpPr>
            <a:spLocks noGrp="1"/>
          </p:cNvSpPr>
          <p:nvPr>
            <p:ph type="sldNum" sz="quarter" idx="12"/>
          </p:nvPr>
        </p:nvSpPr>
        <p:spPr>
          <a:xfrm>
            <a:off x="15895731" y="9715500"/>
            <a:ext cx="2133600" cy="365125"/>
          </a:xfrm>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22071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50"/>
          <p:cNvGrpSpPr/>
          <p:nvPr/>
        </p:nvGrpSpPr>
        <p:grpSpPr>
          <a:xfrm>
            <a:off x="5460002" y="3158975"/>
            <a:ext cx="9144000" cy="689699"/>
            <a:chOff x="2133600" y="3501735"/>
            <a:chExt cx="6096000" cy="613065"/>
          </a:xfrm>
        </p:grpSpPr>
        <p:cxnSp>
          <p:nvCxnSpPr>
            <p:cNvPr id="68" name="Straight Connector 67"/>
            <p:cNvCxnSpPr/>
            <p:nvPr/>
          </p:nvCxnSpPr>
          <p:spPr>
            <a:xfrm flipV="1">
              <a:off x="2133600" y="3505200"/>
              <a:ext cx="2667000" cy="609600"/>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cxnSp>
          <p:nvCxnSpPr>
            <p:cNvPr id="71" name="Straight Connector 70"/>
            <p:cNvCxnSpPr/>
            <p:nvPr/>
          </p:nvCxnSpPr>
          <p:spPr>
            <a:xfrm>
              <a:off x="4786745" y="3501735"/>
              <a:ext cx="3442855" cy="3465"/>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grpSp>
      <p:grpSp>
        <p:nvGrpSpPr>
          <p:cNvPr id="11" name="Group 151"/>
          <p:cNvGrpSpPr/>
          <p:nvPr/>
        </p:nvGrpSpPr>
        <p:grpSpPr>
          <a:xfrm>
            <a:off x="5643055" y="4941009"/>
            <a:ext cx="7674050" cy="349299"/>
            <a:chOff x="3124200" y="4648200"/>
            <a:chExt cx="5116033" cy="310488"/>
          </a:xfrm>
        </p:grpSpPr>
        <p:cxnSp>
          <p:nvCxnSpPr>
            <p:cNvPr id="73" name="Straight Connector 72"/>
            <p:cNvCxnSpPr/>
            <p:nvPr/>
          </p:nvCxnSpPr>
          <p:spPr>
            <a:xfrm>
              <a:off x="3124200" y="4648200"/>
              <a:ext cx="1588824" cy="310488"/>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cxnSp>
          <p:nvCxnSpPr>
            <p:cNvPr id="75" name="Straight Connector 74"/>
            <p:cNvCxnSpPr/>
            <p:nvPr/>
          </p:nvCxnSpPr>
          <p:spPr>
            <a:xfrm>
              <a:off x="4658833" y="4953000"/>
              <a:ext cx="3581400" cy="1588"/>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grpSp>
      <p:sp>
        <p:nvSpPr>
          <p:cNvPr id="12" name="Rectangle 11">
            <a:extLst>
              <a:ext uri="{FF2B5EF4-FFF2-40B4-BE49-F238E27FC236}">
                <a16:creationId xmlns:a16="http://schemas.microsoft.com/office/drawing/2014/main" id="{AE0FACC9-8973-4277-8392-F2665E3062DA}"/>
              </a:ext>
            </a:extLst>
          </p:cNvPr>
          <p:cNvSpPr/>
          <p:nvPr/>
        </p:nvSpPr>
        <p:spPr>
          <a:xfrm>
            <a:off x="4573019" y="7352017"/>
            <a:ext cx="4833631" cy="507831"/>
          </a:xfrm>
          <a:prstGeom prst="rect">
            <a:avLst/>
          </a:prstGeom>
        </p:spPr>
        <p:txBody>
          <a:bodyPr wrap="non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Approved accreditation agencies </a:t>
            </a:r>
            <a:endParaRPr lang="en-ZA" sz="2700" dirty="0"/>
          </a:p>
        </p:txBody>
      </p:sp>
      <p:sp>
        <p:nvSpPr>
          <p:cNvPr id="13" name="Rectangle 12">
            <a:extLst>
              <a:ext uri="{FF2B5EF4-FFF2-40B4-BE49-F238E27FC236}">
                <a16:creationId xmlns:a16="http://schemas.microsoft.com/office/drawing/2014/main" id="{8577194B-AA94-4E03-86DE-96B369B9E4C0}"/>
              </a:ext>
            </a:extLst>
          </p:cNvPr>
          <p:cNvSpPr/>
          <p:nvPr/>
        </p:nvSpPr>
        <p:spPr>
          <a:xfrm>
            <a:off x="8154659" y="3708355"/>
            <a:ext cx="2983509" cy="507831"/>
          </a:xfrm>
          <a:prstGeom prst="rect">
            <a:avLst/>
          </a:prstGeom>
        </p:spPr>
        <p:txBody>
          <a:bodyPr wrap="non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B-BBEE Commission</a:t>
            </a:r>
            <a:endParaRPr lang="en-ZA" sz="2700" dirty="0"/>
          </a:p>
        </p:txBody>
      </p:sp>
      <p:sp>
        <p:nvSpPr>
          <p:cNvPr id="14" name="Rectangle 13">
            <a:extLst>
              <a:ext uri="{FF2B5EF4-FFF2-40B4-BE49-F238E27FC236}">
                <a16:creationId xmlns:a16="http://schemas.microsoft.com/office/drawing/2014/main" id="{1219989D-8D28-4E72-BBE6-36E0D2DB2A9F}"/>
              </a:ext>
            </a:extLst>
          </p:cNvPr>
          <p:cNvSpPr/>
          <p:nvPr/>
        </p:nvSpPr>
        <p:spPr>
          <a:xfrm>
            <a:off x="8154659" y="4740160"/>
            <a:ext cx="5407571" cy="507831"/>
          </a:xfrm>
          <a:prstGeom prst="rect">
            <a:avLst/>
          </a:prstGeom>
        </p:spPr>
        <p:txBody>
          <a:bodyPr wrap="non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B-BBEE Presidential Advisory Council </a:t>
            </a:r>
            <a:endParaRPr lang="en-ZA" sz="2700" dirty="0"/>
          </a:p>
        </p:txBody>
      </p:sp>
      <p:grpSp>
        <p:nvGrpSpPr>
          <p:cNvPr id="78" name="Group 151">
            <a:extLst>
              <a:ext uri="{FF2B5EF4-FFF2-40B4-BE49-F238E27FC236}">
                <a16:creationId xmlns:a16="http://schemas.microsoft.com/office/drawing/2014/main" id="{56249647-EDE5-4527-9595-D1607D76856C}"/>
              </a:ext>
            </a:extLst>
          </p:cNvPr>
          <p:cNvGrpSpPr/>
          <p:nvPr/>
        </p:nvGrpSpPr>
        <p:grpSpPr>
          <a:xfrm>
            <a:off x="4734836" y="5575918"/>
            <a:ext cx="9838317" cy="985343"/>
            <a:chOff x="3068633" y="4653795"/>
            <a:chExt cx="5171600" cy="356728"/>
          </a:xfrm>
        </p:grpSpPr>
        <p:cxnSp>
          <p:nvCxnSpPr>
            <p:cNvPr id="79" name="Straight Connector 78">
              <a:extLst>
                <a:ext uri="{FF2B5EF4-FFF2-40B4-BE49-F238E27FC236}">
                  <a16:creationId xmlns:a16="http://schemas.microsoft.com/office/drawing/2014/main" id="{7922A759-906D-4FC8-84C1-F69FE504501A}"/>
                </a:ext>
              </a:extLst>
            </p:cNvPr>
            <p:cNvCxnSpPr>
              <a:cxnSpLocks/>
            </p:cNvCxnSpPr>
            <p:nvPr/>
          </p:nvCxnSpPr>
          <p:spPr>
            <a:xfrm>
              <a:off x="3068633" y="4653795"/>
              <a:ext cx="365310" cy="356728"/>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cxnSp>
          <p:nvCxnSpPr>
            <p:cNvPr id="80" name="Straight Connector 79">
              <a:extLst>
                <a:ext uri="{FF2B5EF4-FFF2-40B4-BE49-F238E27FC236}">
                  <a16:creationId xmlns:a16="http://schemas.microsoft.com/office/drawing/2014/main" id="{55F765E3-E09C-4BA8-A857-BBD96DFC2A21}"/>
                </a:ext>
              </a:extLst>
            </p:cNvPr>
            <p:cNvCxnSpPr>
              <a:cxnSpLocks/>
            </p:cNvCxnSpPr>
            <p:nvPr/>
          </p:nvCxnSpPr>
          <p:spPr>
            <a:xfrm flipV="1">
              <a:off x="3438492" y="4954588"/>
              <a:ext cx="4801741" cy="44666"/>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grpSp>
      <p:cxnSp>
        <p:nvCxnSpPr>
          <p:cNvPr id="90" name="Straight Connector 89">
            <a:extLst>
              <a:ext uri="{FF2B5EF4-FFF2-40B4-BE49-F238E27FC236}">
                <a16:creationId xmlns:a16="http://schemas.microsoft.com/office/drawing/2014/main" id="{2D57F63F-7E45-4789-8DEC-158FFD3FB58C}"/>
              </a:ext>
            </a:extLst>
          </p:cNvPr>
          <p:cNvCxnSpPr/>
          <p:nvPr/>
        </p:nvCxnSpPr>
        <p:spPr>
          <a:xfrm>
            <a:off x="4067213" y="7888430"/>
            <a:ext cx="5164283" cy="3899"/>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sp>
        <p:nvSpPr>
          <p:cNvPr id="15" name="Rectangle 14">
            <a:extLst>
              <a:ext uri="{FF2B5EF4-FFF2-40B4-BE49-F238E27FC236}">
                <a16:creationId xmlns:a16="http://schemas.microsoft.com/office/drawing/2014/main" id="{8E37603B-185C-46B1-860D-DFCEAC8A16E1}"/>
              </a:ext>
            </a:extLst>
          </p:cNvPr>
          <p:cNvSpPr/>
          <p:nvPr/>
        </p:nvSpPr>
        <p:spPr>
          <a:xfrm>
            <a:off x="9496926" y="2583765"/>
            <a:ext cx="5562099" cy="507831"/>
          </a:xfrm>
          <a:prstGeom prst="rect">
            <a:avLst/>
          </a:prstGeom>
        </p:spPr>
        <p:txBody>
          <a:bodyPr wrap="squar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Minister of Tourism (Line Minister)</a:t>
            </a:r>
            <a:endParaRPr lang="en-ZA" sz="2700" dirty="0"/>
          </a:p>
        </p:txBody>
      </p:sp>
      <p:sp>
        <p:nvSpPr>
          <p:cNvPr id="16" name="Rectangle 15">
            <a:extLst>
              <a:ext uri="{FF2B5EF4-FFF2-40B4-BE49-F238E27FC236}">
                <a16:creationId xmlns:a16="http://schemas.microsoft.com/office/drawing/2014/main" id="{7CB18186-180B-4AC8-92C5-E805FD3EAAF9}"/>
              </a:ext>
            </a:extLst>
          </p:cNvPr>
          <p:cNvSpPr/>
          <p:nvPr/>
        </p:nvSpPr>
        <p:spPr>
          <a:xfrm>
            <a:off x="5393762" y="5877494"/>
            <a:ext cx="9532125" cy="507831"/>
          </a:xfrm>
          <a:prstGeom prst="rect">
            <a:avLst/>
          </a:prstGeom>
        </p:spPr>
        <p:txBody>
          <a:bodyPr wrap="square">
            <a:spAutoFit/>
          </a:bodyPr>
          <a:lstStyle/>
          <a:p>
            <a:r>
              <a:rPr lang="en-MY" sz="2700" dirty="0">
                <a:latin typeface="Calibri" panose="020F0502020204030204" pitchFamily="34" charset="0"/>
                <a:ea typeface="Calibri" panose="020F0502020204030204" pitchFamily="34" charset="0"/>
                <a:cs typeface="Times New Roman" panose="02020603050405020304" pitchFamily="18" charset="0"/>
              </a:rPr>
              <a:t>Minister of Trade and Industry pertaining to B-BBEE in the sector</a:t>
            </a:r>
            <a:endParaRPr lang="en-ZA" sz="2700" dirty="0"/>
          </a:p>
        </p:txBody>
      </p:sp>
      <p:grpSp>
        <p:nvGrpSpPr>
          <p:cNvPr id="108" name="Group 107">
            <a:extLst>
              <a:ext uri="{FF2B5EF4-FFF2-40B4-BE49-F238E27FC236}">
                <a16:creationId xmlns:a16="http://schemas.microsoft.com/office/drawing/2014/main" id="{27EC1534-9C5E-49C3-8BD0-F4FD2D16EFC1}"/>
              </a:ext>
            </a:extLst>
          </p:cNvPr>
          <p:cNvGrpSpPr/>
          <p:nvPr/>
        </p:nvGrpSpPr>
        <p:grpSpPr>
          <a:xfrm>
            <a:off x="1462521" y="2023220"/>
            <a:ext cx="4865910" cy="5919500"/>
            <a:chOff x="6128660" y="827312"/>
            <a:chExt cx="3243940" cy="3975102"/>
          </a:xfrm>
        </p:grpSpPr>
        <p:grpSp>
          <p:nvGrpSpPr>
            <p:cNvPr id="109" name="Group 108">
              <a:extLst>
                <a:ext uri="{FF2B5EF4-FFF2-40B4-BE49-F238E27FC236}">
                  <a16:creationId xmlns:a16="http://schemas.microsoft.com/office/drawing/2014/main" id="{204467AB-ADB5-4005-840B-166139683317}"/>
                </a:ext>
              </a:extLst>
            </p:cNvPr>
            <p:cNvGrpSpPr/>
            <p:nvPr/>
          </p:nvGrpSpPr>
          <p:grpSpPr>
            <a:xfrm>
              <a:off x="6128660" y="827312"/>
              <a:ext cx="3200400" cy="3975102"/>
              <a:chOff x="6128660" y="827312"/>
              <a:chExt cx="3200400" cy="3975102"/>
            </a:xfrm>
          </p:grpSpPr>
          <p:sp>
            <p:nvSpPr>
              <p:cNvPr id="147" name="Rectangle 146">
                <a:extLst>
                  <a:ext uri="{FF2B5EF4-FFF2-40B4-BE49-F238E27FC236}">
                    <a16:creationId xmlns:a16="http://schemas.microsoft.com/office/drawing/2014/main" id="{806BA3FB-EF28-4B05-8F88-96621C711562}"/>
                  </a:ext>
                </a:extLst>
              </p:cNvPr>
              <p:cNvSpPr/>
              <p:nvPr/>
            </p:nvSpPr>
            <p:spPr>
              <a:xfrm rot="60000">
                <a:off x="7716796" y="2440214"/>
                <a:ext cx="228600" cy="2362200"/>
              </a:xfrm>
              <a:prstGeom prst="rect">
                <a:avLst/>
              </a:prstGeom>
              <a:gradFill>
                <a:gsLst>
                  <a:gs pos="0">
                    <a:schemeClr val="tx1">
                      <a:lumMod val="65000"/>
                      <a:lumOff val="35000"/>
                    </a:schemeClr>
                  </a:gs>
                  <a:gs pos="50000">
                    <a:schemeClr val="bg1"/>
                  </a:gs>
                  <a:gs pos="100000">
                    <a:schemeClr val="tx1">
                      <a:lumMod val="85000"/>
                      <a:lumOff val="15000"/>
                    </a:schemeClr>
                  </a:gs>
                </a:gsLst>
                <a:lin ang="0" scaled="1"/>
              </a:gradFill>
              <a:ln>
                <a:solidFill>
                  <a:schemeClr val="tx1">
                    <a:lumMod val="75000"/>
                    <a:lumOff val="25000"/>
                  </a:schemeClr>
                </a:solidFill>
              </a:ln>
              <a:effectLst>
                <a:outerShdw blurRad="76200" dir="18900000" sy="23000" kx="-1200000" algn="bl" rotWithShape="0">
                  <a:prstClr val="black">
                    <a:alpha val="20000"/>
                  </a:prstClr>
                </a:outerShdw>
              </a:effectLst>
              <a:scene3d>
                <a:camera prst="orthographicFront"/>
                <a:lightRig rig="floo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pic>
            <p:nvPicPr>
              <p:cNvPr id="148" name="Picture 147" descr="Target_icon.png">
                <a:extLst>
                  <a:ext uri="{FF2B5EF4-FFF2-40B4-BE49-F238E27FC236}">
                    <a16:creationId xmlns:a16="http://schemas.microsoft.com/office/drawing/2014/main" id="{CF77EEA1-D793-4CEF-AC2A-4E9224B1AFEF}"/>
                  </a:ext>
                </a:extLst>
              </p:cNvPr>
              <p:cNvPicPr>
                <a:picLocks noChangeAspect="1"/>
              </p:cNvPicPr>
              <p:nvPr/>
            </p:nvPicPr>
            <p:blipFill>
              <a:blip r:embed="rId3"/>
              <a:stretch>
                <a:fillRect/>
              </a:stretch>
            </p:blipFill>
            <p:spPr>
              <a:xfrm>
                <a:off x="6128660" y="827312"/>
                <a:ext cx="3200400" cy="3200400"/>
              </a:xfrm>
              <a:prstGeom prst="rect">
                <a:avLst/>
              </a:prstGeom>
              <a:scene3d>
                <a:camera prst="perspectiveHeroicExtremeLeftFacing">
                  <a:rot lat="219753" lon="2733354" rev="21415297"/>
                </a:camera>
                <a:lightRig rig="threePt" dir="t"/>
              </a:scene3d>
            </p:spPr>
          </p:pic>
        </p:grpSp>
        <p:sp>
          <p:nvSpPr>
            <p:cNvPr id="127" name="Ellipse 53">
              <a:extLst>
                <a:ext uri="{FF2B5EF4-FFF2-40B4-BE49-F238E27FC236}">
                  <a16:creationId xmlns:a16="http://schemas.microsoft.com/office/drawing/2014/main" id="{23680A9A-2890-4F4B-84AC-3EBA052445AF}"/>
                </a:ext>
              </a:extLst>
            </p:cNvPr>
            <p:cNvSpPr/>
            <p:nvPr/>
          </p:nvSpPr>
          <p:spPr bwMode="auto">
            <a:xfrm>
              <a:off x="8001000" y="4038600"/>
              <a:ext cx="1371600" cy="533400"/>
            </a:xfrm>
            <a:prstGeom prst="ellipse">
              <a:avLst/>
            </a:prstGeom>
            <a:gradFill flip="none" rotWithShape="1">
              <a:gsLst>
                <a:gs pos="24000">
                  <a:schemeClr val="bg1">
                    <a:lumMod val="50000"/>
                  </a:scheme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a:defRPr/>
              </a:pPr>
              <a:endParaRPr lang="da-DK" sz="2700">
                <a:solidFill>
                  <a:srgbClr val="FFFFFF"/>
                </a:solidFill>
                <a:ea typeface="ＭＳ Ｐゴシック" charset="-128"/>
              </a:endParaRPr>
            </a:p>
          </p:txBody>
        </p:sp>
      </p:grpSp>
      <p:grpSp>
        <p:nvGrpSpPr>
          <p:cNvPr id="149" name="Group 149">
            <a:extLst>
              <a:ext uri="{FF2B5EF4-FFF2-40B4-BE49-F238E27FC236}">
                <a16:creationId xmlns:a16="http://schemas.microsoft.com/office/drawing/2014/main" id="{44BF3213-A524-47D4-8B2F-DFC3E25881BD}"/>
              </a:ext>
            </a:extLst>
          </p:cNvPr>
          <p:cNvGrpSpPr/>
          <p:nvPr/>
        </p:nvGrpSpPr>
        <p:grpSpPr>
          <a:xfrm>
            <a:off x="5768932" y="4135146"/>
            <a:ext cx="7274681" cy="273993"/>
            <a:chOff x="3379813" y="2133600"/>
            <a:chExt cx="4849787" cy="243549"/>
          </a:xfrm>
        </p:grpSpPr>
        <p:cxnSp>
          <p:nvCxnSpPr>
            <p:cNvPr id="150" name="Straight Connector 149">
              <a:extLst>
                <a:ext uri="{FF2B5EF4-FFF2-40B4-BE49-F238E27FC236}">
                  <a16:creationId xmlns:a16="http://schemas.microsoft.com/office/drawing/2014/main" id="{821AB215-531F-44D1-B1C4-00059D945DBC}"/>
                </a:ext>
              </a:extLst>
            </p:cNvPr>
            <p:cNvCxnSpPr>
              <a:cxnSpLocks/>
            </p:cNvCxnSpPr>
            <p:nvPr/>
          </p:nvCxnSpPr>
          <p:spPr>
            <a:xfrm flipV="1">
              <a:off x="3379813" y="2133600"/>
              <a:ext cx="1344587" cy="243549"/>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cxnSp>
          <p:nvCxnSpPr>
            <p:cNvPr id="151" name="Straight Connector 150">
              <a:extLst>
                <a:ext uri="{FF2B5EF4-FFF2-40B4-BE49-F238E27FC236}">
                  <a16:creationId xmlns:a16="http://schemas.microsoft.com/office/drawing/2014/main" id="{765575B1-8D73-440A-8913-F14D666E5D80}"/>
                </a:ext>
              </a:extLst>
            </p:cNvPr>
            <p:cNvCxnSpPr/>
            <p:nvPr/>
          </p:nvCxnSpPr>
          <p:spPr>
            <a:xfrm>
              <a:off x="4724400" y="2133600"/>
              <a:ext cx="3505200" cy="1588"/>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grpSp>
      <p:sp>
        <p:nvSpPr>
          <p:cNvPr id="2" name="Title 1">
            <a:extLst>
              <a:ext uri="{FF2B5EF4-FFF2-40B4-BE49-F238E27FC236}">
                <a16:creationId xmlns:a16="http://schemas.microsoft.com/office/drawing/2014/main" id="{3DBDA9CF-ACC6-4C6D-B579-E42D24FD1713}"/>
              </a:ext>
            </a:extLst>
          </p:cNvPr>
          <p:cNvSpPr>
            <a:spLocks noGrp="1"/>
          </p:cNvSpPr>
          <p:nvPr>
            <p:ph type="title"/>
          </p:nvPr>
        </p:nvSpPr>
        <p:spPr>
          <a:xfrm>
            <a:off x="3228975" y="317606"/>
            <a:ext cx="11830050" cy="883731"/>
          </a:xfrm>
        </p:spPr>
        <p:txBody>
          <a:bodyPr>
            <a:noAutofit/>
          </a:bodyPr>
          <a:lstStyle/>
          <a:p>
            <a:pPr algn="ctr"/>
            <a:r>
              <a:rPr lang="en-ZA" sz="5400" b="1" dirty="0"/>
              <a:t>Reporting</a:t>
            </a:r>
            <a:r>
              <a:rPr lang="en-ZA" sz="5400" dirty="0"/>
              <a:t> </a:t>
            </a:r>
          </a:p>
        </p:txBody>
      </p:sp>
      <p:sp>
        <p:nvSpPr>
          <p:cNvPr id="7" name="Slide Number Placeholder 6">
            <a:extLst>
              <a:ext uri="{FF2B5EF4-FFF2-40B4-BE49-F238E27FC236}">
                <a16:creationId xmlns:a16="http://schemas.microsoft.com/office/drawing/2014/main" id="{B90FCC36-9422-5C27-77C5-6C1FD6A63CD9}"/>
              </a:ext>
            </a:extLst>
          </p:cNvPr>
          <p:cNvSpPr>
            <a:spLocks noGrp="1"/>
          </p:cNvSpPr>
          <p:nvPr>
            <p:ph type="sldNum" sz="quarter" idx="12"/>
          </p:nvPr>
        </p:nvSpPr>
        <p:spPr>
          <a:xfrm>
            <a:off x="15849600" y="9715500"/>
            <a:ext cx="2133600" cy="365125"/>
          </a:xfrm>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2254921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1578</TotalTime>
  <Words>2099</Words>
  <Application>Microsoft Office PowerPoint</Application>
  <PresentationFormat>Custom</PresentationFormat>
  <Paragraphs>278</Paragraphs>
  <Slides>25</Slides>
  <Notes>8</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25</vt:i4>
      </vt:variant>
    </vt:vector>
  </HeadingPairs>
  <TitlesOfParts>
    <vt:vector size="46" baseType="lpstr">
      <vt:lpstr>Arial</vt:lpstr>
      <vt:lpstr>Arial Black</vt:lpstr>
      <vt:lpstr>Open Sans Light</vt:lpstr>
      <vt:lpstr>Montserrat Bold</vt:lpstr>
      <vt:lpstr>ＭＳ Ｐゴシック</vt:lpstr>
      <vt:lpstr>Open Sans Semi-Bold</vt:lpstr>
      <vt:lpstr>Times New Roman</vt:lpstr>
      <vt:lpstr>Wingdings</vt:lpstr>
      <vt:lpstr>Montserrat</vt:lpstr>
      <vt:lpstr>Arial Rounded MT Bold</vt:lpstr>
      <vt:lpstr>Gill Sans MT</vt:lpstr>
      <vt:lpstr>Aptos</vt:lpstr>
      <vt:lpstr>Open Sans Bold</vt:lpstr>
      <vt:lpstr>Open Sans</vt:lpstr>
      <vt:lpstr>Calibri</vt:lpstr>
      <vt:lpstr>Open Sans Medium</vt:lpstr>
      <vt:lpstr>Montserrat Semi-Bold</vt:lpstr>
      <vt:lpstr>Gill Sans</vt:lpstr>
      <vt:lpstr>Canva Sans Italics</vt:lpstr>
      <vt:lpstr>Office Theme</vt:lpstr>
      <vt:lpstr>Simple Light</vt:lpstr>
      <vt:lpstr>PowerPoint Presentation</vt:lpstr>
      <vt:lpstr>PowerPoint Presentation</vt:lpstr>
      <vt:lpstr>PowerPoint Presentation</vt:lpstr>
      <vt:lpstr>Background Introduction</vt:lpstr>
      <vt:lpstr>Background Cont..</vt:lpstr>
      <vt:lpstr>PowerPoint Presentation</vt:lpstr>
      <vt:lpstr>PowerPoint Presentation</vt:lpstr>
      <vt:lpstr>TTCSA Mandate </vt:lpstr>
      <vt:lpstr>Reporting </vt:lpstr>
      <vt:lpstr>PowerPoint Presentation</vt:lpstr>
      <vt:lpstr>PowerPoint Presentation</vt:lpstr>
      <vt:lpstr>PowerPoint Presentation</vt:lpstr>
      <vt:lpstr>PowerPoint Presentation</vt:lpstr>
      <vt:lpstr>PowerPoint Presentation</vt:lpstr>
      <vt:lpstr>Plan of Action Statement 003</vt:lpstr>
      <vt:lpstr>Plan of Action Statement 003 Cont…</vt:lpstr>
      <vt:lpstr>Plan of Action Statement 003 Cont…</vt:lpstr>
      <vt:lpstr>Plan of Action Statement 003 Cont…</vt:lpstr>
      <vt:lpstr>PowerPoint Presentation</vt:lpstr>
      <vt:lpstr> Progress to date  </vt:lpstr>
      <vt:lpstr>Progress Cont.. </vt:lpstr>
      <vt:lpstr>Progress Cont..</vt:lpstr>
      <vt:lpstr>Progress Cont..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TTCSA_Parliamentary_Presentation_2025</dc:title>
  <dc:creator>Sibonelo Nzimande</dc:creator>
  <cp:lastModifiedBy>Cobus</cp:lastModifiedBy>
  <cp:revision>10</cp:revision>
  <dcterms:created xsi:type="dcterms:W3CDTF">2006-08-16T00:00:00Z</dcterms:created>
  <dcterms:modified xsi:type="dcterms:W3CDTF">2025-11-07T06:37:09Z</dcterms:modified>
  <dc:identifier>DAG3YHD4Vrc</dc:identifier>
</cp:coreProperties>
</file>